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486" r:id="rId3"/>
    <p:sldId id="487" r:id="rId4"/>
    <p:sldId id="488" r:id="rId5"/>
    <p:sldId id="458" r:id="rId6"/>
    <p:sldId id="489" r:id="rId7"/>
    <p:sldId id="542" r:id="rId8"/>
    <p:sldId id="543" r:id="rId9"/>
    <p:sldId id="366" r:id="rId10"/>
    <p:sldId id="490" r:id="rId11"/>
    <p:sldId id="492" r:id="rId12"/>
    <p:sldId id="493" r:id="rId13"/>
    <p:sldId id="494" r:id="rId14"/>
    <p:sldId id="495" r:id="rId15"/>
    <p:sldId id="396" r:id="rId16"/>
    <p:sldId id="367" r:id="rId17"/>
    <p:sldId id="464" r:id="rId18"/>
    <p:sldId id="465" r:id="rId19"/>
    <p:sldId id="540" r:id="rId20"/>
    <p:sldId id="541" r:id="rId21"/>
    <p:sldId id="466" r:id="rId22"/>
    <p:sldId id="467" r:id="rId23"/>
    <p:sldId id="472" r:id="rId24"/>
    <p:sldId id="364" r:id="rId25"/>
    <p:sldId id="484" r:id="rId26"/>
    <p:sldId id="447" r:id="rId27"/>
    <p:sldId id="449" r:id="rId28"/>
    <p:sldId id="288" r:id="rId29"/>
    <p:sldId id="399" r:id="rId30"/>
    <p:sldId id="289" r:id="rId31"/>
    <p:sldId id="400" r:id="rId32"/>
    <p:sldId id="290" r:id="rId33"/>
    <p:sldId id="427" r:id="rId34"/>
    <p:sldId id="433" r:id="rId35"/>
    <p:sldId id="443" r:id="rId36"/>
    <p:sldId id="445" r:id="rId37"/>
    <p:sldId id="448" r:id="rId38"/>
    <p:sldId id="429" r:id="rId39"/>
    <p:sldId id="430" r:id="rId40"/>
    <p:sldId id="450" r:id="rId41"/>
    <p:sldId id="435" r:id="rId42"/>
    <p:sldId id="452" r:id="rId43"/>
    <p:sldId id="453" r:id="rId44"/>
    <p:sldId id="437" r:id="rId45"/>
    <p:sldId id="454" r:id="rId46"/>
    <p:sldId id="425" r:id="rId47"/>
    <p:sldId id="550" r:id="rId48"/>
    <p:sldId id="544" r:id="rId49"/>
    <p:sldId id="499" r:id="rId50"/>
    <p:sldId id="500" r:id="rId51"/>
    <p:sldId id="501" r:id="rId52"/>
    <p:sldId id="555" r:id="rId53"/>
    <p:sldId id="556" r:id="rId54"/>
    <p:sldId id="547" r:id="rId55"/>
    <p:sldId id="548" r:id="rId56"/>
    <p:sldId id="549" r:id="rId57"/>
    <p:sldId id="318" r:id="rId58"/>
    <p:sldId id="319" r:id="rId59"/>
    <p:sldId id="320" r:id="rId60"/>
    <p:sldId id="321" r:id="rId61"/>
    <p:sldId id="409" r:id="rId62"/>
    <p:sldId id="485" r:id="rId6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1" autoAdjust="0"/>
    <p:restoredTop sz="84328" autoAdjust="0"/>
  </p:normalViewPr>
  <p:slideViewPr>
    <p:cSldViewPr>
      <p:cViewPr varScale="1">
        <p:scale>
          <a:sx n="72" d="100"/>
          <a:sy n="72" d="100"/>
        </p:scale>
        <p:origin x="156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62D67-85FF-4C75-9617-F3A43D7D72F8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7B587-C838-4B17-91B7-604559B97AA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351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D3DA6D-3AAD-4CEF-A459-46205EA78C28}" type="slidenum">
              <a:rPr lang="en-US" altLang="tr-TR"/>
              <a:pPr eaLnBrk="1" hangingPunct="1"/>
              <a:t>2</a:t>
            </a:fld>
            <a:endParaRPr lang="en-US" altLang="tr-TR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89446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1E3D0C-550B-4F3C-A835-18FCAC1E8EE2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501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32140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FFDCED-7216-46F7-AA5F-1C20732A6019}" type="slidenum">
              <a:rPr lang="en-US" altLang="tr-TR"/>
              <a:pPr eaLnBrk="1" hangingPunct="1"/>
              <a:t>23</a:t>
            </a:fld>
            <a:endParaRPr lang="en-US" altLang="tr-TR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37966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7EF4E38-8DE7-4A7A-AFEF-E83AA4BBBBAE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859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Özellikler</a:t>
            </a:r>
            <a:r>
              <a:rPr lang="en-US" b="1" dirty="0"/>
              <a:t>: </a:t>
            </a:r>
            <a:endParaRPr lang="tr-TR" b="1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923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62F08D2-4BD9-484D-AF51-F5A628B99B70}" type="slidenum">
              <a:rPr lang="en-US" altLang="tr-TR" sz="1200"/>
              <a:pPr eaLnBrk="1" hangingPunct="1"/>
              <a:t>28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62F08D2-4BD9-484D-AF51-F5A628B99B70}" type="slidenum">
              <a:rPr lang="en-US" altLang="tr-TR" sz="1200"/>
              <a:pPr eaLnBrk="1" hangingPunct="1"/>
              <a:t>29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7373C2-550D-44D6-84A3-508D836C93E6}" type="slidenum">
              <a:rPr lang="en-US" altLang="tr-TR" sz="1200"/>
              <a:pPr eaLnBrk="1" hangingPunct="1"/>
              <a:t>30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6DB5C99-5263-44DD-B044-E86E4BA7C771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493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321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92B723-2E04-4744-99EE-659AE4F7C00C}" type="slidenum">
              <a:rPr lang="en-US" altLang="tr-TR" sz="1200"/>
              <a:pPr eaLnBrk="1" hangingPunct="1"/>
              <a:t>34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4939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4939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75986D-9BE5-4CDF-9219-2ADE4DBDCCBE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777790-E04E-4B69-8305-F5034421A2DA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777790-E04E-4B69-8305-F5034421A2DA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777790-E04E-4B69-8305-F5034421A2DA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777790-E04E-4B69-8305-F5034421A2DA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498CBE-654A-4E56-AA90-10F69EEFEA1D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498CBE-654A-4E56-AA90-10F69EEFEA1D}" type="slidenum">
              <a:rPr lang="en-US" altLang="tr-TR" sz="1200"/>
              <a:pPr eaLnBrk="1" hangingPunct="1"/>
              <a:t>45</a:t>
            </a:fld>
            <a:endParaRPr lang="en-US" altLang="tr-TR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CCD: </a:t>
            </a:r>
            <a:r>
              <a:rPr lang="tr-TR" dirty="0" err="1"/>
              <a:t>Charge-coupled</a:t>
            </a:r>
            <a:r>
              <a:rPr lang="tr-TR" dirty="0"/>
              <a:t> </a:t>
            </a:r>
            <a:r>
              <a:rPr lang="tr-TR" dirty="0" err="1"/>
              <a:t>device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644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2162B55-495C-4D82-B114-3D5825BCB49D}" type="slidenum">
              <a:rPr lang="en-US" altLang="tr-TR" sz="1200"/>
              <a:pPr eaLnBrk="1" hangingPunct="1"/>
              <a:t>46</a:t>
            </a:fld>
            <a:endParaRPr lang="en-US" altLang="tr-TR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374D7F3-B8F8-49C6-B1DE-30208397DE08}" type="slidenum">
              <a:rPr lang="en-US" altLang="tr-TR" sz="1200"/>
              <a:pPr eaLnBrk="1" hangingPunct="1"/>
              <a:t>47</a:t>
            </a:fld>
            <a:endParaRPr lang="en-US" altLang="tr-T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643511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GL_LINE_STRIP_ADJACENCY,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GL_LINES_ADJACENCY,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GL_TRIANGLE_STRIP_ADJACENCY,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GL_TRIANGLES_ADJACENCY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GL_PATCHES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2810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/>
              <a:t>GLuint</a:t>
            </a:r>
            <a:r>
              <a:rPr lang="tr-TR" dirty="0"/>
              <a:t> </a:t>
            </a:r>
            <a:r>
              <a:rPr lang="tr-TR" b="1" dirty="0" err="1"/>
              <a:t>glGenLists</a:t>
            </a:r>
            <a:r>
              <a:rPr lang="tr-TR" dirty="0"/>
              <a:t>(</a:t>
            </a:r>
            <a:r>
              <a:rPr lang="tr-TR" dirty="0" err="1"/>
              <a:t>GLsizei</a:t>
            </a:r>
            <a:r>
              <a:rPr lang="tr-TR" dirty="0"/>
              <a:t> </a:t>
            </a:r>
            <a:r>
              <a:rPr lang="tr-TR" i="1" dirty="0" err="1"/>
              <a:t>range</a:t>
            </a:r>
            <a:r>
              <a:rPr lang="tr-TR" dirty="0"/>
              <a:t>);</a:t>
            </a:r>
            <a:br>
              <a:rPr lang="tr-TR" dirty="0"/>
            </a:br>
            <a:r>
              <a:rPr lang="tr-TR" dirty="0" err="1"/>
              <a:t>range</a:t>
            </a:r>
            <a:r>
              <a:rPr lang="tr-TR" dirty="0"/>
              <a:t>: </a:t>
            </a:r>
            <a:r>
              <a:rPr lang="en-US" dirty="0"/>
              <a:t>Specifies the number of contiguous empty display lists to be generated.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743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void ( 	GLenum mode,</a:t>
            </a:r>
          </a:p>
          <a:p>
            <a:r>
              <a:rPr lang="en-US"/>
              <a:t>  	);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8831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730BA1-D327-4D3C-9F34-0DC330DBC4DA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5B1FE49E-16F6-44B1-93EF-FD3BD1A6D29D}" type="slidenum">
              <a:rPr lang="en-US" altLang="tr-TR" sz="1200"/>
              <a:pPr algn="r" eaLnBrk="1" hangingPunct="1"/>
              <a:t>58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729C23A-CD3E-478B-A5E2-ED565E6AC292}" type="slidenum">
              <a:rPr lang="en-US" altLang="tr-TR" sz="1200"/>
              <a:pPr algn="r" eaLnBrk="1" hangingPunct="1"/>
              <a:t>59</a:t>
            </a:fld>
            <a:endParaRPr lang="en-US" altLang="tr-TR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A505C4CB-5CA9-43DF-B2ED-E9AB1D99980C}" type="slidenum">
              <a:rPr lang="en-US" altLang="tr-TR" sz="1200"/>
              <a:pPr algn="r" eaLnBrk="1" hangingPunct="1"/>
              <a:t>60</a:t>
            </a:fld>
            <a:endParaRPr lang="en-US" altLang="tr-TR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4DD784-7AE9-4408-AD3D-47AC200656FD}" type="slidenum">
              <a:rPr lang="en-US" altLang="tr-TR"/>
              <a:pPr eaLnBrk="1" hangingPunct="1"/>
              <a:t>61</a:t>
            </a:fld>
            <a:endParaRPr lang="en-US" altLang="tr-TR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CCD: </a:t>
            </a:r>
            <a:r>
              <a:rPr lang="tr-TR" dirty="0" err="1"/>
              <a:t>Charge-coupled</a:t>
            </a:r>
            <a:r>
              <a:rPr lang="tr-TR" dirty="0"/>
              <a:t> </a:t>
            </a:r>
            <a:r>
              <a:rPr lang="tr-TR" dirty="0" err="1"/>
              <a:t>device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452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580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487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055D1CF-0681-4DDA-9CBC-73CB00823BEC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799264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EBB2C1-8ED5-4096-A9B0-ED5C6247A156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15627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4386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A4B113A-7557-47EE-8425-E833F22ACD10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602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7.03.2025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14.jpeg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1.wmf"/><Relationship Id="rId2" Type="http://schemas.openxmlformats.org/officeDocument/2006/relationships/notesSlide" Target="../notesSlides/notesSlide6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GRAFİK ÇIKTI </a:t>
            </a:r>
            <a:r>
              <a:rPr lang="tr-T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ÖĞELERİ</a:t>
            </a: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85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 </a:t>
            </a:r>
            <a:r>
              <a:rPr lang="tr-TR"/>
              <a:t>Renk</a:t>
            </a:r>
            <a:r>
              <a:rPr lang="en-US"/>
              <a:t>ler</a:t>
            </a:r>
            <a:endParaRPr lang="tr-TR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64" y="3544590"/>
            <a:ext cx="3935360" cy="2910681"/>
          </a:xfrm>
          <a:prstGeom prst="rect">
            <a:avLst/>
          </a:prstGeom>
        </p:spPr>
      </p:pic>
      <p:pic>
        <p:nvPicPr>
          <p:cNvPr id="5" name="Picture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226" y="3691137"/>
            <a:ext cx="4268318" cy="2617588"/>
          </a:xfrm>
          <a:prstGeom prst="rect">
            <a:avLst/>
          </a:prstGeom>
        </p:spPr>
      </p:pic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 (8 bit için 255) rengin varlığını 0 yokluğunu ifade eder.</a:t>
            </a:r>
          </a:p>
          <a:p>
            <a:pPr lvl="1"/>
            <a:r>
              <a:rPr lang="en-US"/>
              <a:t>Hiçbir renk yoksa siyah renk oluşur.</a:t>
            </a:r>
          </a:p>
          <a:p>
            <a:pPr lvl="1"/>
            <a:r>
              <a:rPr lang="en-US"/>
              <a:t>Tüm renkler varsa beyaz renk oluşur.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037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RGB </a:t>
            </a:r>
            <a:r>
              <a:rPr lang="tr-TR" altLang="tr-TR"/>
              <a:t>Renk </a:t>
            </a:r>
            <a:r>
              <a:rPr lang="tr-TR" altLang="tr-TR" dirty="0"/>
              <a:t>Kodlama</a:t>
            </a:r>
            <a:endParaRPr lang="en-US" altLang="tr-TR" dirty="0"/>
          </a:p>
        </p:txBody>
      </p:sp>
      <p:pic>
        <p:nvPicPr>
          <p:cNvPr id="14339" name="tab_05_01.jpg" descr="tab_05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b="3322"/>
          <a:stretch/>
        </p:blipFill>
        <p:spPr bwMode="auto">
          <a:xfrm>
            <a:off x="925760" y="2852928"/>
            <a:ext cx="7462664" cy="345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960240"/>
            <a:ext cx="8409112" cy="820688"/>
          </a:xfrm>
        </p:spPr>
        <p:txBody>
          <a:bodyPr>
            <a:normAutofit fontScale="85000" lnSpcReduction="20000"/>
          </a:bodyPr>
          <a:lstStyle/>
          <a:p>
            <a:r>
              <a:rPr lang="tr-TR" altLang="tr-TR" dirty="0"/>
              <a:t>Piksel başına 3 bit tutan çerçeve tamponu için</a:t>
            </a:r>
            <a:br>
              <a:rPr lang="tr-TR" altLang="tr-TR" dirty="0"/>
            </a:br>
            <a:r>
              <a:rPr lang="tr-TR" altLang="tr-TR" dirty="0"/>
              <a:t>sekiz </a:t>
            </a:r>
            <a:r>
              <a:rPr lang="en-US" altLang="tr-TR" dirty="0"/>
              <a:t>RGB </a:t>
            </a:r>
            <a:r>
              <a:rPr lang="tr-TR" altLang="tr-TR" dirty="0"/>
              <a:t>renk kodu</a:t>
            </a:r>
          </a:p>
        </p:txBody>
      </p:sp>
      <p:graphicFrame>
        <p:nvGraphicFramePr>
          <p:cNvPr id="2" name="Nesne 1"/>
          <p:cNvGraphicFramePr>
            <a:graphicFrameLocks noChangeAspect="1"/>
          </p:cNvGraphicFramePr>
          <p:nvPr/>
        </p:nvGraphicFramePr>
        <p:xfrm>
          <a:off x="8298496" y="4198355"/>
          <a:ext cx="174625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75320" imgH="160200" progId="Paint.Picture">
                  <p:embed/>
                </p:oleObj>
              </mc:Choice>
              <mc:Fallback>
                <p:oleObj name="Bitmap Image" r:id="rId4" imgW="175320" imgH="160200" progId="Paint.Picture">
                  <p:embed/>
                  <p:pic>
                    <p:nvPicPr>
                      <p:cNvPr id="2" name="Nesne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8496" y="4198355"/>
                        <a:ext cx="174625" cy="16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Nesne 2"/>
          <p:cNvGraphicFramePr>
            <a:graphicFrameLocks noChangeAspect="1"/>
          </p:cNvGraphicFramePr>
          <p:nvPr/>
        </p:nvGraphicFramePr>
        <p:xfrm>
          <a:off x="8276114" y="5942382"/>
          <a:ext cx="198437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98000" imgH="198000" progId="Paint.Picture">
                  <p:embed/>
                </p:oleObj>
              </mc:Choice>
              <mc:Fallback>
                <p:oleObj name="Bitmap Image" r:id="rId6" imgW="198000" imgH="198000" progId="Paint.Picture">
                  <p:embed/>
                  <p:pic>
                    <p:nvPicPr>
                      <p:cNvPr id="3" name="Nesne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6114" y="5942382"/>
                        <a:ext cx="198437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Nesne 3"/>
          <p:cNvGraphicFramePr>
            <a:graphicFrameLocks noChangeAspect="1"/>
          </p:cNvGraphicFramePr>
          <p:nvPr/>
        </p:nvGraphicFramePr>
        <p:xfrm>
          <a:off x="8298496" y="5683259"/>
          <a:ext cx="160337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60200" imgH="198000" progId="Paint.Picture">
                  <p:embed/>
                </p:oleObj>
              </mc:Choice>
              <mc:Fallback>
                <p:oleObj name="Bitmap Image" r:id="rId8" imgW="160200" imgH="198000" progId="Paint.Picture">
                  <p:embed/>
                  <p:pic>
                    <p:nvPicPr>
                      <p:cNvPr id="4" name="Nesne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98496" y="5683259"/>
                        <a:ext cx="160337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Nesne 6"/>
          <p:cNvGraphicFramePr>
            <a:graphicFrameLocks noChangeAspect="1"/>
          </p:cNvGraphicFramePr>
          <p:nvPr/>
        </p:nvGraphicFramePr>
        <p:xfrm>
          <a:off x="8280084" y="5204850"/>
          <a:ext cx="198437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198000" imgH="182880" progId="Paint.Picture">
                  <p:embed/>
                </p:oleObj>
              </mc:Choice>
              <mc:Fallback>
                <p:oleObj name="Bitmap Image" r:id="rId10" imgW="198000" imgH="182880" progId="Paint.Picture">
                  <p:embed/>
                  <p:pic>
                    <p:nvPicPr>
                      <p:cNvPr id="7" name="Nesne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80084" y="5204850"/>
                        <a:ext cx="198437" cy="18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Nesne 9"/>
          <p:cNvGraphicFramePr>
            <a:graphicFrameLocks noChangeAspect="1"/>
          </p:cNvGraphicFramePr>
          <p:nvPr/>
        </p:nvGraphicFramePr>
        <p:xfrm>
          <a:off x="8280084" y="4440436"/>
          <a:ext cx="198437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198000" imgH="190440" progId="Paint.Picture">
                  <p:embed/>
                </p:oleObj>
              </mc:Choice>
              <mc:Fallback>
                <p:oleObj name="Bitmap Image" r:id="rId12" imgW="198000" imgH="190440" progId="Paint.Picture">
                  <p:embed/>
                  <p:pic>
                    <p:nvPicPr>
                      <p:cNvPr id="10" name="Nesne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80084" y="4440436"/>
                        <a:ext cx="198437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Nesne 10"/>
          <p:cNvGraphicFramePr>
            <a:graphicFrameLocks noChangeAspect="1"/>
          </p:cNvGraphicFramePr>
          <p:nvPr/>
        </p:nvGraphicFramePr>
        <p:xfrm>
          <a:off x="8298496" y="4942830"/>
          <a:ext cx="17462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175320" imgH="190440" progId="Paint.Picture">
                  <p:embed/>
                </p:oleObj>
              </mc:Choice>
              <mc:Fallback>
                <p:oleObj name="Bitmap Image" r:id="rId14" imgW="175320" imgH="190440" progId="Paint.Picture">
                  <p:embed/>
                  <p:pic>
                    <p:nvPicPr>
                      <p:cNvPr id="11" name="Nesne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98496" y="4942830"/>
                        <a:ext cx="174625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Nesne 11"/>
          <p:cNvGraphicFramePr>
            <a:graphicFrameLocks noChangeAspect="1"/>
          </p:cNvGraphicFramePr>
          <p:nvPr/>
        </p:nvGraphicFramePr>
        <p:xfrm>
          <a:off x="8276114" y="5439816"/>
          <a:ext cx="206375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205920" imgH="182880" progId="Paint.Picture">
                  <p:embed/>
                </p:oleObj>
              </mc:Choice>
              <mc:Fallback>
                <p:oleObj name="Bitmap Image" r:id="rId16" imgW="205920" imgH="182880" progId="Paint.Picture">
                  <p:embed/>
                  <p:pic>
                    <p:nvPicPr>
                      <p:cNvPr id="12" name="Nesne 1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76114" y="5439816"/>
                        <a:ext cx="206375" cy="18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Nesne 12"/>
          <p:cNvGraphicFramePr>
            <a:graphicFrameLocks noChangeAspect="1"/>
          </p:cNvGraphicFramePr>
          <p:nvPr/>
        </p:nvGraphicFramePr>
        <p:xfrm>
          <a:off x="8285807" y="4705523"/>
          <a:ext cx="1905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8" imgW="190440" imgH="205920" progId="Paint.Picture">
                  <p:embed/>
                </p:oleObj>
              </mc:Choice>
              <mc:Fallback>
                <p:oleObj name="Bitmap Image" r:id="rId18" imgW="190440" imgH="205920" progId="Paint.Picture">
                  <p:embed/>
                  <p:pic>
                    <p:nvPicPr>
                      <p:cNvPr id="13" name="Nesne 1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285807" y="4705523"/>
                        <a:ext cx="190500" cy="206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880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Renk İndeksleme</a:t>
            </a:r>
            <a:endParaRPr lang="en-US" altLang="tr-TR" dirty="0"/>
          </a:p>
        </p:txBody>
      </p:sp>
      <p:pic>
        <p:nvPicPr>
          <p:cNvPr id="16387" name="AADGGZR0.jpg" descr="AADGGZR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 bwMode="auto">
          <a:xfrm>
            <a:off x="971600" y="3980193"/>
            <a:ext cx="7279977" cy="261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484784"/>
            <a:ext cx="8075240" cy="273630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tr-TR" altLang="tr-TR"/>
              <a:t>Renk </a:t>
            </a:r>
            <a:r>
              <a:rPr lang="en-US" altLang="tr-TR"/>
              <a:t>çevrim</a:t>
            </a:r>
            <a:r>
              <a:rPr lang="tr-TR" altLang="tr-TR"/>
              <a:t> </a:t>
            </a:r>
            <a:r>
              <a:rPr lang="tr-TR" altLang="tr-TR" dirty="0"/>
              <a:t>tablosu </a:t>
            </a:r>
            <a:r>
              <a:rPr lang="en-US" altLang="tr-TR" dirty="0"/>
              <a:t>24 bit</a:t>
            </a:r>
            <a:r>
              <a:rPr lang="tr-TR" altLang="tr-TR" dirty="0" err="1"/>
              <a:t>lik</a:t>
            </a:r>
            <a:r>
              <a:rPr lang="tr-TR" altLang="tr-TR" dirty="0"/>
              <a:t> renk girdileri içerir.</a:t>
            </a:r>
          </a:p>
          <a:p>
            <a:pPr>
              <a:lnSpc>
                <a:spcPct val="120000"/>
              </a:lnSpc>
            </a:pPr>
            <a:r>
              <a:rPr lang="tr-TR" altLang="tr-TR" dirty="0"/>
              <a:t>Tablo girdilerine çerçeve tamponundaki 8 bitlik değerlerle indeksleme yapılır.</a:t>
            </a:r>
          </a:p>
          <a:p>
            <a:pPr lvl="1">
              <a:lnSpc>
                <a:spcPct val="120000"/>
              </a:lnSpc>
            </a:pPr>
            <a:r>
              <a:rPr lang="tr-TR" altLang="tr-TR" dirty="0"/>
              <a:t>Çerçeve tamponu </a:t>
            </a:r>
            <a:r>
              <a:rPr lang="en-US" altLang="tr-TR" dirty="0"/>
              <a:t>(</a:t>
            </a:r>
            <a:r>
              <a:rPr lang="en-US" altLang="tr-TR" i="1" dirty="0"/>
              <a:t>x</a:t>
            </a:r>
            <a:r>
              <a:rPr lang="en-US" altLang="tr-TR" dirty="0"/>
              <a:t>, </a:t>
            </a:r>
            <a:r>
              <a:rPr lang="en-US" altLang="tr-TR" i="1" dirty="0"/>
              <a:t>y</a:t>
            </a:r>
            <a:r>
              <a:rPr lang="en-US" altLang="tr-TR" dirty="0"/>
              <a:t>) </a:t>
            </a:r>
            <a:r>
              <a:rPr lang="tr-TR" altLang="tr-TR" dirty="0"/>
              <a:t>piksel konumundaki 196 değeri ile tablodaki tamsayı değeri 2081 (onaltılık sistemde</a:t>
            </a:r>
            <a:r>
              <a:rPr lang="en-US" altLang="tr-TR" dirty="0"/>
              <a:t> 0x0821</a:t>
            </a:r>
            <a:r>
              <a:rPr lang="tr-TR" altLang="tr-TR" dirty="0"/>
              <a:t>) değerine referans verir.</a:t>
            </a:r>
          </a:p>
          <a:p>
            <a:pPr lvl="1">
              <a:lnSpc>
                <a:spcPct val="120000"/>
              </a:lnSpc>
            </a:pPr>
            <a:r>
              <a:rPr lang="tr-TR" altLang="tr-TR" dirty="0"/>
              <a:t>Girdideki her bir 8-bitlik parça RGB monitördeki </a:t>
            </a:r>
            <a:r>
              <a:rPr lang="tr-TR" altLang="tr-TR"/>
              <a:t>üç </a:t>
            </a:r>
            <a:r>
              <a:rPr lang="en-US" altLang="tr-TR"/>
              <a:t>rengin </a:t>
            </a:r>
            <a:r>
              <a:rPr lang="tr-TR" altLang="tr-TR"/>
              <a:t>yoğunluğunu </a:t>
            </a:r>
            <a:r>
              <a:rPr lang="tr-TR" altLang="tr-TR" dirty="0"/>
              <a:t>kontrol eder</a:t>
            </a:r>
            <a:r>
              <a:rPr lang="en-US" altLang="tr-TR" dirty="0"/>
              <a:t>.</a:t>
            </a: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34301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Renk Atamaları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sz="2800" dirty="0"/>
              <a:t>Renk düzeylerindeki değişimi daha kolay ifade edebilmek için küçük ondalık sayı veya tamsayı aralığı kullanılır.</a:t>
            </a:r>
          </a:p>
          <a:p>
            <a:pPr lvl="1"/>
            <a:r>
              <a:rPr lang="tr-TR" sz="2400" dirty="0"/>
              <a:t>glColor3f(1.0, 0.0, 0.0);</a:t>
            </a:r>
          </a:p>
          <a:p>
            <a:pPr lvl="1"/>
            <a:r>
              <a:rPr lang="tr-TR" sz="2400" dirty="0" err="1"/>
              <a:t>float</a:t>
            </a:r>
            <a:r>
              <a:rPr lang="tr-TR" sz="2400" dirty="0"/>
              <a:t> </a:t>
            </a:r>
            <a:r>
              <a:rPr lang="tr-TR" sz="2400" dirty="0" err="1"/>
              <a:t>colorVector</a:t>
            </a:r>
            <a:r>
              <a:rPr lang="tr-TR" sz="2400" dirty="0"/>
              <a:t>[]={0.7, 0.4, 0.1};</a:t>
            </a:r>
          </a:p>
          <a:p>
            <a:pPr marL="400050" lvl="1" indent="0">
              <a:buNone/>
            </a:pPr>
            <a:r>
              <a:rPr lang="tr-TR" sz="2400"/>
              <a:t>    </a:t>
            </a:r>
            <a:r>
              <a:rPr lang="en-US" sz="2400"/>
              <a:t> </a:t>
            </a:r>
            <a:r>
              <a:rPr lang="tr-TR" sz="2400"/>
              <a:t>glColor3fv(colorVector</a:t>
            </a:r>
            <a:r>
              <a:rPr lang="tr-TR" sz="2400" dirty="0"/>
              <a:t>);</a:t>
            </a:r>
          </a:p>
          <a:p>
            <a:pPr lvl="1"/>
            <a:r>
              <a:rPr lang="tr-TR" sz="2400" dirty="0"/>
              <a:t>glColor3ub(0,255,250) (</a:t>
            </a:r>
            <a:r>
              <a:rPr lang="tr-TR" sz="2400" dirty="0" err="1"/>
              <a:t>unsigned</a:t>
            </a:r>
            <a:r>
              <a:rPr lang="tr-TR" sz="2400" dirty="0"/>
              <a:t> </a:t>
            </a:r>
            <a:r>
              <a:rPr lang="tr-TR" sz="2400" err="1"/>
              <a:t>byte</a:t>
            </a:r>
            <a:r>
              <a:rPr lang="tr-TR" sz="2400"/>
              <a:t>);</a:t>
            </a:r>
            <a:endParaRPr lang="en-US" sz="2400"/>
          </a:p>
          <a:p>
            <a:pPr lvl="1"/>
            <a:r>
              <a:rPr lang="en-US" sz="2400"/>
              <a:t>glClearColor(0.5f, 0.6f, 0.9f, 1.0f);</a:t>
            </a:r>
            <a:endParaRPr lang="tr-TR" sz="2400" dirty="0"/>
          </a:p>
          <a:p>
            <a:pPr lvl="1"/>
            <a:r>
              <a:rPr lang="tr-TR" sz="2400" dirty="0" err="1"/>
              <a:t>glIndexi</a:t>
            </a:r>
            <a:r>
              <a:rPr lang="tr-TR" sz="2400" dirty="0"/>
              <a:t>(196); //mevcut renk indeksini 196 </a:t>
            </a:r>
            <a:r>
              <a:rPr lang="tr-TR" sz="2400"/>
              <a:t>yapar.</a:t>
            </a:r>
            <a:endParaRPr lang="en-US" sz="2400"/>
          </a:p>
          <a:p>
            <a:pPr lvl="1"/>
            <a:r>
              <a:rPr lang="en-US" sz="2400"/>
              <a:t>FragColor = vec3(0.5f, 0.3f, 0.5f);	 //GLSL</a:t>
            </a:r>
            <a:endParaRPr lang="tr-TR" sz="2400"/>
          </a:p>
          <a:p>
            <a:pPr lvl="1"/>
            <a:r>
              <a:rPr lang="en-US" sz="2400"/>
              <a:t>FragColor = vec4(0.5f, 0.3f, 0.5f, 1.0f);	 //GLSL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80346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Renk Tabloları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İndeksleme için renk çevrim tablosuna atama </a:t>
            </a:r>
            <a:r>
              <a:rPr lang="tr-TR" sz="2800" err="1"/>
              <a:t>glut</a:t>
            </a:r>
            <a:r>
              <a:rPr lang="tr-TR" sz="2800"/>
              <a:t> </a:t>
            </a:r>
            <a:r>
              <a:rPr lang="en-US" sz="2800"/>
              <a:t>kütüphanesi </a:t>
            </a:r>
            <a:r>
              <a:rPr lang="tr-TR" sz="2800"/>
              <a:t>üzerinden yapıl</a:t>
            </a:r>
            <a:r>
              <a:rPr lang="en-US" sz="2800"/>
              <a:t>abilir</a:t>
            </a:r>
            <a:r>
              <a:rPr lang="tr-TR" sz="2800"/>
              <a:t>. </a:t>
            </a:r>
            <a:endParaRPr lang="tr-TR" sz="2800" dirty="0"/>
          </a:p>
          <a:p>
            <a:pPr lvl="1"/>
            <a:r>
              <a:rPr lang="tr-TR" sz="2400" dirty="0"/>
              <a:t>Tablo işleme rutinleri </a:t>
            </a:r>
            <a:r>
              <a:rPr lang="tr-TR" sz="2400" dirty="0" err="1"/>
              <a:t>pencereleme</a:t>
            </a:r>
            <a:r>
              <a:rPr lang="tr-TR" sz="2400" dirty="0"/>
              <a:t> sisteminin bir parçasıdır.</a:t>
            </a:r>
          </a:p>
          <a:p>
            <a:pPr lvl="1"/>
            <a:r>
              <a:rPr lang="tr-TR" sz="2400" dirty="0" err="1"/>
              <a:t>glutSetColor</a:t>
            </a:r>
            <a:r>
              <a:rPr lang="tr-TR" sz="2400" dirty="0"/>
              <a:t>(</a:t>
            </a:r>
            <a:r>
              <a:rPr lang="tr-TR" sz="2400" dirty="0" err="1"/>
              <a:t>index</a:t>
            </a:r>
            <a:r>
              <a:rPr lang="tr-TR" sz="2400" dirty="0"/>
              <a:t>, </a:t>
            </a:r>
            <a:r>
              <a:rPr lang="tr-TR" sz="2400" dirty="0" err="1"/>
              <a:t>red</a:t>
            </a:r>
            <a:r>
              <a:rPr lang="tr-TR" sz="2400" dirty="0"/>
              <a:t>, </a:t>
            </a:r>
            <a:r>
              <a:rPr lang="tr-TR" sz="2400" dirty="0" err="1"/>
              <a:t>green</a:t>
            </a:r>
            <a:r>
              <a:rPr lang="tr-TR" sz="2400" dirty="0"/>
              <a:t>, </a:t>
            </a:r>
            <a:r>
              <a:rPr lang="tr-TR" sz="2400" dirty="0" err="1"/>
              <a:t>blue</a:t>
            </a:r>
            <a:r>
              <a:rPr lang="tr-TR" sz="2400" dirty="0"/>
              <a:t>);</a:t>
            </a:r>
          </a:p>
          <a:p>
            <a:r>
              <a:rPr lang="tr-TR" sz="2800" dirty="0" err="1"/>
              <a:t>OpenGL’de</a:t>
            </a:r>
            <a:r>
              <a:rPr lang="tr-TR" sz="2800" dirty="0"/>
              <a:t> belirli renk tabloları </a:t>
            </a:r>
            <a:r>
              <a:rPr lang="tr-TR" sz="2800" dirty="0" err="1"/>
              <a:t>glEnable</a:t>
            </a:r>
            <a:r>
              <a:rPr lang="tr-TR" sz="2800" dirty="0"/>
              <a:t> fonksiyonu ile </a:t>
            </a:r>
            <a:r>
              <a:rPr lang="tr-TR" sz="2800"/>
              <a:t>aktive </a:t>
            </a:r>
            <a:r>
              <a:rPr lang="en-US" sz="2800"/>
              <a:t>edilir</a:t>
            </a:r>
            <a:r>
              <a:rPr lang="tr-TR" sz="2800"/>
              <a:t>.</a:t>
            </a:r>
            <a:endParaRPr lang="tr-TR" sz="2800" dirty="0"/>
          </a:p>
          <a:p>
            <a:pPr lvl="1"/>
            <a:r>
              <a:rPr lang="tr-TR" sz="2400" dirty="0"/>
              <a:t>GL_COLOR_TABLE</a:t>
            </a:r>
          </a:p>
          <a:p>
            <a:pPr lvl="1"/>
            <a:r>
              <a:rPr lang="tr-TR" sz="2400" dirty="0"/>
              <a:t>GL_POST_CONVOLUTION_COLOR_TABLE</a:t>
            </a:r>
          </a:p>
          <a:p>
            <a:pPr lvl="1"/>
            <a:r>
              <a:rPr lang="tr-TR" sz="2400" dirty="0"/>
              <a:t>GL_POST_COLOR_MATRIX_COLOR_TABLE</a:t>
            </a:r>
          </a:p>
        </p:txBody>
      </p:sp>
    </p:spTree>
    <p:extLst>
      <p:ext uri="{BB962C8B-B14F-4D97-AF65-F5344CB8AC3E}">
        <p14:creationId xmlns:p14="http://schemas.microsoft.com/office/powerpoint/2010/main" val="399382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Tek veya Çift </a:t>
            </a:r>
            <a:r>
              <a:rPr lang="tr-TR" dirty="0" err="1"/>
              <a:t>Tamponlama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GLUT_SINGLE </a:t>
            </a:r>
            <a:r>
              <a:rPr lang="tr-TR" sz="2400" dirty="0"/>
              <a:t>ve </a:t>
            </a:r>
            <a:r>
              <a:rPr lang="en-US" sz="2400" dirty="0"/>
              <a:t>GLUT_DOUBLE </a:t>
            </a:r>
            <a:r>
              <a:rPr lang="tr-TR" sz="2400" dirty="0"/>
              <a:t>tek veya çift </a:t>
            </a:r>
            <a:r>
              <a:rPr lang="tr-TR" sz="2400" dirty="0" err="1"/>
              <a:t>tamponlama</a:t>
            </a:r>
            <a:r>
              <a:rPr lang="tr-TR" sz="2400" dirty="0"/>
              <a:t> isteğini ifade eder.</a:t>
            </a:r>
            <a:endParaRPr lang="en-US" sz="2400" dirty="0"/>
          </a:p>
          <a:p>
            <a:r>
              <a:rPr lang="tr-TR" sz="2400"/>
              <a:t>Tarama grafik sistemlerinde </a:t>
            </a:r>
            <a:endParaRPr lang="en-US" sz="2400"/>
          </a:p>
          <a:p>
            <a:pPr lvl="1"/>
            <a:r>
              <a:rPr lang="en-US" sz="2000"/>
              <a:t>Ç</a:t>
            </a:r>
            <a:r>
              <a:rPr lang="tr-TR" sz="2000"/>
              <a:t>erçeve </a:t>
            </a:r>
            <a:r>
              <a:rPr lang="tr-TR" sz="2000" dirty="0"/>
              <a:t>tamponuna yazılan herhangi bir şey hemen ekrana aktarılır.</a:t>
            </a:r>
          </a:p>
          <a:p>
            <a:pPr lvl="1"/>
            <a:r>
              <a:rPr lang="tr-TR" sz="2000"/>
              <a:t>Bu işlem</a:t>
            </a:r>
            <a:r>
              <a:rPr lang="en-US" sz="2000"/>
              <a:t> genellikle</a:t>
            </a:r>
            <a:r>
              <a:rPr lang="tr-TR" sz="2000"/>
              <a:t> 30 </a:t>
            </a:r>
            <a:r>
              <a:rPr lang="tr-TR" sz="2000" dirty="0"/>
              <a:t>ila </a:t>
            </a:r>
            <a:r>
              <a:rPr lang="tr-TR" sz="2000"/>
              <a:t>60 Hz</a:t>
            </a:r>
            <a:r>
              <a:rPr lang="en-US" sz="2000"/>
              <a:t> frekansında</a:t>
            </a:r>
            <a:r>
              <a:rPr lang="tr-TR" sz="2000"/>
              <a:t> </a:t>
            </a:r>
            <a:r>
              <a:rPr lang="tr-TR" sz="2000" dirty="0"/>
              <a:t>tekrar eder.</a:t>
            </a:r>
          </a:p>
          <a:p>
            <a:pPr marL="971550" lvl="1" indent="-514350">
              <a:buFont typeface="+mj-lt"/>
              <a:buAutoNum type="arabicPeriod"/>
            </a:pPr>
            <a:endParaRPr lang="tr-TR" sz="20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53" y="3864915"/>
            <a:ext cx="3630330" cy="2480935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645024"/>
            <a:ext cx="3552825" cy="3095625"/>
          </a:xfrm>
          <a:prstGeom prst="rect">
            <a:avLst/>
          </a:prstGeom>
        </p:spPr>
      </p:pic>
      <p:cxnSp>
        <p:nvCxnSpPr>
          <p:cNvPr id="6" name="Straight Arrow Connector 8"/>
          <p:cNvCxnSpPr/>
          <p:nvPr/>
        </p:nvCxnSpPr>
        <p:spPr>
          <a:xfrm>
            <a:off x="4117653" y="4788024"/>
            <a:ext cx="8143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4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Tek veya Çift </a:t>
            </a:r>
            <a:r>
              <a:rPr lang="tr-TR" dirty="0" err="1"/>
              <a:t>Tamponlama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sz="2400" dirty="0"/>
              <a:t>Çerçeve tamponunu güncellemek için iki </a:t>
            </a:r>
            <a:r>
              <a:rPr lang="tr-TR" sz="2400"/>
              <a:t>seçenek vardır</a:t>
            </a:r>
            <a:r>
              <a:rPr lang="en-US" sz="2400"/>
              <a:t>.</a:t>
            </a:r>
            <a:endParaRPr lang="tr-TR" sz="2400" dirty="0"/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tr-TR" sz="2000" dirty="0"/>
              <a:t>Önce eski içerik tüm pikseller tek </a:t>
            </a:r>
            <a:r>
              <a:rPr lang="tr-TR" sz="2000"/>
              <a:t>renge (</a:t>
            </a:r>
            <a:r>
              <a:rPr lang="en-US" sz="2000"/>
              <a:t>mesela</a:t>
            </a:r>
            <a:r>
              <a:rPr lang="tr-TR" sz="2000"/>
              <a:t> </a:t>
            </a:r>
            <a:r>
              <a:rPr lang="tr-TR" sz="2000" dirty="0"/>
              <a:t>siyah) çevrilerek temizlenir.  Sonra yeni içerik çizilir.</a:t>
            </a:r>
          </a:p>
          <a:p>
            <a:pPr marL="1195388" lvl="1">
              <a:lnSpc>
                <a:spcPct val="110000"/>
              </a:lnSpc>
              <a:tabLst>
                <a:tab pos="1195388" algn="l"/>
              </a:tabLst>
            </a:pPr>
            <a:r>
              <a:rPr lang="en-US" sz="2000" dirty="0"/>
              <a:t>B</a:t>
            </a:r>
            <a:r>
              <a:rPr lang="tr-TR" sz="2000"/>
              <a:t>u </a:t>
            </a:r>
            <a:r>
              <a:rPr lang="tr-TR" sz="2000" dirty="0"/>
              <a:t>hızlı şekilde yapılsa da görüntüde fark edilebilir bir dalgalanma oluşur.</a:t>
            </a:r>
          </a:p>
          <a:p>
            <a:pPr marL="971550" lvl="1" indent="-514350">
              <a:lnSpc>
                <a:spcPct val="110000"/>
              </a:lnSpc>
              <a:buFont typeface="+mj-lt"/>
              <a:buAutoNum type="arabicPeriod" startAt="2"/>
            </a:pPr>
            <a:r>
              <a:rPr lang="tr-TR" sz="2000" dirty="0"/>
              <a:t>Ön tampon</a:t>
            </a:r>
            <a:r>
              <a:rPr lang="en-US" sz="2000" dirty="0"/>
              <a:t> </a:t>
            </a:r>
            <a:r>
              <a:rPr lang="tr-TR" sz="2000" dirty="0"/>
              <a:t>görüntülemede </a:t>
            </a:r>
            <a:r>
              <a:rPr lang="tr-TR" sz="2000"/>
              <a:t>kullanılırken arka </a:t>
            </a:r>
            <a:r>
              <a:rPr lang="tr-TR" sz="2000" dirty="0"/>
              <a:t>tampon çizim için kullanılır. Görüntüyü güncellemek için tamponlar yer değiştirir.</a:t>
            </a:r>
            <a:endParaRPr lang="en-US" sz="2000" dirty="0"/>
          </a:p>
          <a:p>
            <a:pPr marL="971550" lvl="1" indent="-514350">
              <a:lnSpc>
                <a:spcPct val="110000"/>
              </a:lnSpc>
              <a:buFont typeface="+mj-lt"/>
              <a:buAutoNum type="arabicPeriod" startAt="2"/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557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Sözdizimi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/>
              <a:t>Fonksiyonlar:</a:t>
            </a:r>
          </a:p>
          <a:p>
            <a:pPr lvl="1"/>
            <a:r>
              <a:rPr lang="tr-TR" b="1" dirty="0" err="1"/>
              <a:t>glFunction</a:t>
            </a:r>
            <a:r>
              <a:rPr lang="tr-TR" b="1" dirty="0"/>
              <a:t>: </a:t>
            </a:r>
          </a:p>
          <a:p>
            <a:pPr marL="457200" lvl="1" indent="0">
              <a:buNone/>
            </a:pPr>
            <a:r>
              <a:rPr lang="tr-TR" b="1" dirty="0"/>
              <a:t>		</a:t>
            </a:r>
            <a:r>
              <a:rPr lang="tr-TR" b="1" dirty="0" err="1"/>
              <a:t>glBegin</a:t>
            </a:r>
            <a:r>
              <a:rPr lang="tr-TR" b="1" dirty="0"/>
              <a:t>, </a:t>
            </a:r>
            <a:r>
              <a:rPr lang="tr-TR" b="1" dirty="0" err="1"/>
              <a:t>glClear</a:t>
            </a:r>
            <a:r>
              <a:rPr lang="tr-TR" b="1" dirty="0"/>
              <a:t>, </a:t>
            </a:r>
            <a:r>
              <a:rPr lang="tr-TR" b="1" dirty="0" err="1"/>
              <a:t>glVertex</a:t>
            </a:r>
            <a:r>
              <a:rPr lang="tr-TR" b="1" dirty="0"/>
              <a:t>, …</a:t>
            </a:r>
          </a:p>
          <a:p>
            <a:r>
              <a:rPr lang="tr-TR" dirty="0"/>
              <a:t>Sabitler:</a:t>
            </a:r>
          </a:p>
          <a:p>
            <a:pPr lvl="1"/>
            <a:r>
              <a:rPr lang="tr-TR" dirty="0"/>
              <a:t>parametre ismi, parametre değeri veya belirli bir </a:t>
            </a:r>
            <a:r>
              <a:rPr lang="tr-TR" dirty="0" err="1"/>
              <a:t>mod</a:t>
            </a:r>
            <a:r>
              <a:rPr lang="tr-TR" dirty="0"/>
              <a:t> olabilir</a:t>
            </a:r>
          </a:p>
          <a:p>
            <a:pPr lvl="1"/>
            <a:r>
              <a:rPr lang="tr-TR" b="1" dirty="0"/>
              <a:t>GL_CONSTANT: </a:t>
            </a:r>
          </a:p>
          <a:p>
            <a:pPr marL="457200" lvl="1" indent="0">
              <a:buNone/>
            </a:pPr>
            <a:r>
              <a:rPr lang="tr-TR" b="1" dirty="0"/>
              <a:t>		GL_2D, GL_LINE, GL_RGB, GL_POLYGON</a:t>
            </a:r>
          </a:p>
          <a:p>
            <a:r>
              <a:rPr lang="tr-TR" dirty="0"/>
              <a:t>Veri tipleri:</a:t>
            </a:r>
          </a:p>
          <a:p>
            <a:pPr lvl="1"/>
            <a:r>
              <a:rPr lang="tr-TR" dirty="0" err="1"/>
              <a:t>OpenGL</a:t>
            </a:r>
            <a:r>
              <a:rPr lang="tr-TR" dirty="0"/>
              <a:t> fonksiyon parametresi 2-bit ile tanımlı bir tamsayı bekliyor olabilir fakat tamsayı tanımı makineye göre değişebilir.</a:t>
            </a:r>
          </a:p>
          <a:p>
            <a:pPr lvl="1"/>
            <a:r>
              <a:rPr lang="tr-TR" b="1" dirty="0" err="1"/>
              <a:t>GLtype</a:t>
            </a:r>
            <a:r>
              <a:rPr lang="tr-TR" b="1" dirty="0"/>
              <a:t>: </a:t>
            </a:r>
          </a:p>
          <a:p>
            <a:pPr marL="457200" lvl="1" indent="0">
              <a:buNone/>
            </a:pPr>
            <a:r>
              <a:rPr lang="tr-TR" b="1" dirty="0"/>
              <a:t>		</a:t>
            </a:r>
            <a:r>
              <a:rPr lang="tr-TR" b="1" dirty="0" err="1"/>
              <a:t>GLbyte</a:t>
            </a:r>
            <a:r>
              <a:rPr lang="tr-TR" b="1" dirty="0"/>
              <a:t>, </a:t>
            </a:r>
            <a:r>
              <a:rPr lang="tr-TR" b="1" dirty="0" err="1"/>
              <a:t>GLint</a:t>
            </a:r>
            <a:r>
              <a:rPr lang="tr-TR" b="1"/>
              <a:t>, G</a:t>
            </a:r>
            <a:r>
              <a:rPr lang="en-US" b="1"/>
              <a:t>L</a:t>
            </a:r>
            <a:r>
              <a:rPr lang="tr-TR" b="1"/>
              <a:t>float</a:t>
            </a:r>
            <a:r>
              <a:rPr lang="tr-TR" b="1" dirty="0"/>
              <a:t>, </a:t>
            </a:r>
            <a:r>
              <a:rPr lang="tr-TR" b="1" dirty="0" err="1"/>
              <a:t>GLdouble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449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Grafik </a:t>
            </a:r>
            <a:r>
              <a:rPr lang="en-US"/>
              <a:t>Değişkenleri ve Sabitleri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Kütüphanede her bir değişken (mesela o anki renk bilgisi) global bir değişkendir.</a:t>
            </a:r>
          </a:p>
          <a:p>
            <a:pPr lvl="1"/>
            <a:r>
              <a:rPr lang="tr-TR" sz="2400" dirty="0"/>
              <a:t>Bu değişkenlerin bilgisinin programda tutulması gerekir.</a:t>
            </a:r>
          </a:p>
          <a:p>
            <a:pPr lvl="1"/>
            <a:r>
              <a:rPr lang="tr-TR" sz="2400" dirty="0"/>
              <a:t>Eğer bilgi unutulursa grafik kartı sorgulanır ki bu </a:t>
            </a:r>
            <a:r>
              <a:rPr lang="tr-TR" sz="2400"/>
              <a:t>yavaştır.</a:t>
            </a:r>
            <a:endParaRPr lang="en-US" sz="2400"/>
          </a:p>
          <a:p>
            <a:r>
              <a:rPr lang="en-US" sz="2800"/>
              <a:t>Gölgelendiricilere ait sabitlerin (uniform) uygulama tarafından ilklendirilmesi gerekmektedir.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74698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Sorgu Fonksiyonları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0000" lnSpcReduction="20000"/>
          </a:bodyPr>
          <a:lstStyle/>
          <a:p>
            <a:r>
              <a:rPr lang="tr-TR" dirty="0" err="1"/>
              <a:t>OpenGL</a:t>
            </a:r>
            <a:r>
              <a:rPr lang="tr-TR" dirty="0"/>
              <a:t> değişken değerlerini okumak için kullanılabilecek fonksiyonlar</a:t>
            </a:r>
          </a:p>
          <a:p>
            <a:pPr lvl="1"/>
            <a:r>
              <a:rPr lang="tr-TR" dirty="0" err="1"/>
              <a:t>glGetBooleanv</a:t>
            </a:r>
            <a:endParaRPr lang="tr-TR" dirty="0"/>
          </a:p>
          <a:p>
            <a:pPr lvl="1"/>
            <a:r>
              <a:rPr lang="tr-TR" dirty="0" err="1"/>
              <a:t>glGetIntegerv</a:t>
            </a:r>
            <a:endParaRPr lang="tr-TR" dirty="0"/>
          </a:p>
          <a:p>
            <a:pPr lvl="1"/>
            <a:r>
              <a:rPr lang="tr-TR" dirty="0" err="1"/>
              <a:t>glGetFloatv</a:t>
            </a:r>
            <a:endParaRPr lang="tr-TR" dirty="0"/>
          </a:p>
          <a:p>
            <a:pPr lvl="1"/>
            <a:r>
              <a:rPr lang="tr-TR" dirty="0" err="1"/>
              <a:t>glGetDoublev</a:t>
            </a:r>
            <a:endParaRPr lang="tr-TR" dirty="0"/>
          </a:p>
          <a:p>
            <a:r>
              <a:rPr lang="tr-TR" dirty="0"/>
              <a:t>Kullanım şekli:</a:t>
            </a:r>
          </a:p>
          <a:p>
            <a:pPr marL="0" indent="0">
              <a:buNone/>
            </a:pPr>
            <a:r>
              <a:rPr lang="tr-TR" dirty="0"/>
              <a:t>       </a:t>
            </a:r>
            <a:r>
              <a:rPr lang="tr-TR" dirty="0" err="1"/>
              <a:t>glGetFloatv</a:t>
            </a:r>
            <a:r>
              <a:rPr lang="tr-TR" dirty="0"/>
              <a:t>(sabit</a:t>
            </a:r>
            <a:r>
              <a:rPr lang="tr-TR"/>
              <a:t>, deger</a:t>
            </a:r>
            <a:r>
              <a:rPr lang="en-US"/>
              <a:t>inAtanacagiDegisken</a:t>
            </a:r>
            <a:r>
              <a:rPr lang="tr-TR"/>
              <a:t>)</a:t>
            </a:r>
            <a:endParaRPr lang="tr-TR" dirty="0"/>
          </a:p>
          <a:p>
            <a:pPr lvl="1"/>
            <a:r>
              <a:rPr lang="tr-TR" dirty="0"/>
              <a:t>sabit:</a:t>
            </a:r>
          </a:p>
          <a:p>
            <a:pPr lvl="2"/>
            <a:r>
              <a:rPr lang="tr-TR" dirty="0"/>
              <a:t>GL_CURRENT_COLOR</a:t>
            </a:r>
          </a:p>
          <a:p>
            <a:pPr lvl="2"/>
            <a:r>
              <a:rPr lang="tr-TR" dirty="0"/>
              <a:t>GL_POINT_SIZE</a:t>
            </a:r>
          </a:p>
          <a:p>
            <a:pPr lvl="2"/>
            <a:r>
              <a:rPr lang="tr-TR" dirty="0"/>
              <a:t>GL_LINE_WIDTH</a:t>
            </a:r>
          </a:p>
          <a:p>
            <a:pPr lvl="2"/>
            <a:r>
              <a:rPr lang="tr-TR" dirty="0"/>
              <a:t>GL_CURRENT_RASTER_POSITION</a:t>
            </a:r>
          </a:p>
          <a:p>
            <a:pPr lvl="2"/>
            <a:r>
              <a:rPr lang="tr-TR" dirty="0"/>
              <a:t>GL_POINT_SIZE_RANGE</a:t>
            </a:r>
          </a:p>
          <a:p>
            <a:pPr lvl="2"/>
            <a:r>
              <a:rPr lang="tr-TR" dirty="0"/>
              <a:t>GL_LINE_WIDTH_RANGE</a:t>
            </a:r>
          </a:p>
          <a:p>
            <a:pPr lvl="2"/>
            <a:r>
              <a:rPr lang="tr-T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671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AADGHVQ0.jpg" descr="AADGHVQ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9"/>
          <a:stretch/>
        </p:blipFill>
        <p:spPr bwMode="auto">
          <a:xfrm>
            <a:off x="611559" y="2492897"/>
            <a:ext cx="8226425" cy="387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Koordinat Temsilleri</a:t>
            </a:r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 fontScale="77500" lnSpcReduction="20000"/>
          </a:bodyPr>
          <a:lstStyle/>
          <a:p>
            <a:r>
              <a:rPr lang="tr-TR" altLang="tr-TR" dirty="0"/>
              <a:t>Üç boyutlu bir sahne için model koordinatlarından cihaz koordinatlarına olan dönüşümlerin sırası</a:t>
            </a:r>
          </a:p>
        </p:txBody>
      </p:sp>
    </p:spTree>
    <p:extLst>
      <p:ext uri="{BB962C8B-B14F-4D97-AF65-F5344CB8AC3E}">
        <p14:creationId xmlns:p14="http://schemas.microsoft.com/office/powerpoint/2010/main" val="354588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OpenGL</a:t>
            </a:r>
            <a:r>
              <a:rPr lang="tr-TR" dirty="0"/>
              <a:t> Sorgu Fonksiyonları:</a:t>
            </a:r>
            <a:br>
              <a:rPr lang="tr-TR" dirty="0"/>
            </a:br>
            <a:r>
              <a:rPr lang="tr-TR" dirty="0"/>
              <a:t>Örnekler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tr-TR" sz="2800" dirty="0" err="1"/>
              <a:t>OpenGL’in</a:t>
            </a:r>
            <a:r>
              <a:rPr lang="tr-TR" sz="2800" dirty="0"/>
              <a:t> mevcut renk bilgisini oku.</a:t>
            </a:r>
          </a:p>
          <a:p>
            <a:pPr marL="0" indent="0">
              <a:buNone/>
            </a:pPr>
            <a:r>
              <a:rPr lang="tr-TR" sz="2800" dirty="0"/>
              <a:t>       </a:t>
            </a:r>
            <a:r>
              <a:rPr lang="tr-TR" sz="2800" dirty="0" err="1"/>
              <a:t>glGetFloatv</a:t>
            </a:r>
            <a:r>
              <a:rPr lang="tr-TR" sz="2800" dirty="0"/>
              <a:t>(GL_CURRENT_COLOR, </a:t>
            </a:r>
            <a:r>
              <a:rPr lang="tr-TR" sz="2800" dirty="0" err="1"/>
              <a:t>renkDegerleri</a:t>
            </a:r>
            <a:r>
              <a:rPr lang="tr-TR" sz="2800" dirty="0"/>
              <a:t>)</a:t>
            </a:r>
          </a:p>
          <a:p>
            <a:r>
              <a:rPr lang="tr-TR" sz="2800" dirty="0"/>
              <a:t>Çerçeve tamponunda kırmızı renk için tutulan bit sayısını oku.</a:t>
            </a:r>
          </a:p>
          <a:p>
            <a:pPr marL="0" indent="0">
              <a:buNone/>
            </a:pPr>
            <a:r>
              <a:rPr lang="tr-TR" sz="2800" dirty="0"/>
              <a:t>       </a:t>
            </a:r>
            <a:r>
              <a:rPr lang="tr-TR" sz="2800" dirty="0" err="1"/>
              <a:t>glGetIntegerv</a:t>
            </a:r>
            <a:r>
              <a:rPr lang="tr-TR" sz="2800" dirty="0"/>
              <a:t>(GL_RED_BITS, </a:t>
            </a:r>
            <a:r>
              <a:rPr lang="tr-TR" sz="2800" dirty="0" err="1"/>
              <a:t>kırmızıBitSayisi</a:t>
            </a:r>
            <a:r>
              <a:rPr lang="tr-T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352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853136"/>
          </a:xfrm>
        </p:spPr>
        <p:txBody>
          <a:bodyPr>
            <a:normAutofit/>
          </a:bodyPr>
          <a:lstStyle/>
          <a:p>
            <a:r>
              <a:rPr lang="tr-TR" altLang="tr-TR" sz="2400" dirty="0"/>
              <a:t>Ekran sahasının sol alt köşesine göre piksel konumları </a:t>
            </a:r>
            <a:r>
              <a:rPr lang="tr-TR" altLang="tr-TR" sz="2400" dirty="0" err="1"/>
              <a:t>adreslenir</a:t>
            </a:r>
            <a:r>
              <a:rPr lang="tr-TR" altLang="tr-TR" sz="2400" dirty="0"/>
              <a:t>.</a:t>
            </a:r>
          </a:p>
          <a:p>
            <a:r>
              <a:rPr lang="tr-TR" sz="2400" dirty="0"/>
              <a:t>Seçilen koordinat referans </a:t>
            </a:r>
            <a:r>
              <a:rPr lang="tr-TR" sz="2400"/>
              <a:t>çerçevesinde </a:t>
            </a:r>
            <a:r>
              <a:rPr lang="en-US" sz="2400"/>
              <a:t>görüntünün</a:t>
            </a:r>
            <a:r>
              <a:rPr lang="tr-TR" sz="2400"/>
              <a:t> </a:t>
            </a:r>
            <a:r>
              <a:rPr lang="tr-TR" sz="2400" dirty="0"/>
              <a:t>geometrisi belirlenir.</a:t>
            </a:r>
          </a:p>
          <a:p>
            <a:r>
              <a:rPr lang="tr-TR" sz="2400"/>
              <a:t>Çıktı öğeleri</a:t>
            </a:r>
            <a:r>
              <a:rPr lang="en-US" sz="2400"/>
              <a:t>, </a:t>
            </a:r>
            <a:r>
              <a:rPr lang="tr-TR" sz="2400"/>
              <a:t>çıktı aracın</a:t>
            </a:r>
            <a:r>
              <a:rPr lang="en-US" sz="2400"/>
              <a:t>da</a:t>
            </a:r>
            <a:r>
              <a:rPr lang="tr-TR" sz="2400"/>
              <a:t> </a:t>
            </a:r>
            <a:r>
              <a:rPr lang="tr-TR" sz="2400" dirty="0"/>
              <a:t>gösterim sahasına denk düşen </a:t>
            </a:r>
            <a:r>
              <a:rPr lang="tr-TR" sz="2400"/>
              <a:t>2B düzleme </a:t>
            </a:r>
            <a:r>
              <a:rPr lang="tr-TR" sz="2400" dirty="0"/>
              <a:t>yansıtılır.</a:t>
            </a:r>
          </a:p>
          <a:p>
            <a:r>
              <a:rPr lang="tr-TR" sz="2400" dirty="0" err="1"/>
              <a:t>Frame</a:t>
            </a:r>
            <a:r>
              <a:rPr lang="tr-TR" sz="2400" dirty="0"/>
              <a:t> </a:t>
            </a:r>
            <a:r>
              <a:rPr lang="tr-TR" sz="2400" dirty="0" err="1"/>
              <a:t>buffer</a:t>
            </a:r>
            <a:r>
              <a:rPr lang="tr-TR" sz="2400" dirty="0"/>
              <a:t> (çerçeve tamponu) içerisindeki tamsayılar piksel </a:t>
            </a:r>
            <a:r>
              <a:rPr lang="tr-TR" sz="2400"/>
              <a:t>konumlarına </a:t>
            </a:r>
            <a:r>
              <a:rPr lang="en-US" sz="2400"/>
              <a:t>hat tarama</a:t>
            </a:r>
            <a:r>
              <a:rPr lang="tr-TR" sz="2400"/>
              <a:t> </a:t>
            </a:r>
            <a:r>
              <a:rPr lang="tr-TR" sz="2400" dirty="0"/>
              <a:t>ile yerleştirilir.</a:t>
            </a:r>
          </a:p>
          <a:p>
            <a:endParaRPr lang="tr-TR" sz="2400" dirty="0"/>
          </a:p>
        </p:txBody>
      </p:sp>
      <p:pic>
        <p:nvPicPr>
          <p:cNvPr id="14339" name="AADGGWZ0.jpg" descr="AADGGW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1"/>
          <a:stretch/>
        </p:blipFill>
        <p:spPr bwMode="auto">
          <a:xfrm>
            <a:off x="5148064" y="2060848"/>
            <a:ext cx="3289704" cy="333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OpenGL</a:t>
            </a:r>
            <a:r>
              <a:rPr lang="tr-TR" dirty="0"/>
              <a:t> Ekran Koordinatları</a:t>
            </a:r>
          </a:p>
        </p:txBody>
      </p:sp>
    </p:spTree>
    <p:extLst>
      <p:ext uri="{BB962C8B-B14F-4D97-AF65-F5344CB8AC3E}">
        <p14:creationId xmlns:p14="http://schemas.microsoft.com/office/powerpoint/2010/main" val="207566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Kartezyen bir referans çerçevesi</a:t>
            </a:r>
            <a:endParaRPr lang="en-US" altLang="tr-TR" dirty="0"/>
          </a:p>
        </p:txBody>
      </p:sp>
      <p:pic>
        <p:nvPicPr>
          <p:cNvPr id="49155" name="AADGGWN0.jpg" descr="AADGGWN0.jpg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539552" y="1484785"/>
            <a:ext cx="286365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3851920" y="1417638"/>
            <a:ext cx="50405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tr-TR" altLang="tr-TR" sz="2800" dirty="0"/>
              <a:t>Şekilde </a:t>
            </a:r>
            <a:r>
              <a:rPr lang="tr-TR" altLang="tr-TR" sz="2800" dirty="0" err="1"/>
              <a:t>orjin</a:t>
            </a:r>
            <a:r>
              <a:rPr lang="tr-TR" altLang="tr-TR" sz="2800" dirty="0"/>
              <a:t> (0,0) video monitörünün sol alt köşesidir.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r-TR" sz="2800" dirty="0"/>
              <a:t>Genelde donanım işlevlerinde ekranın sol üst köşesi </a:t>
            </a:r>
            <a:r>
              <a:rPr lang="tr-TR" sz="2800" dirty="0" err="1"/>
              <a:t>orjin</a:t>
            </a:r>
            <a:r>
              <a:rPr lang="tr-TR" sz="2800" dirty="0"/>
              <a:t> </a:t>
            </a:r>
            <a:r>
              <a:rPr lang="tr-TR" altLang="tr-TR" sz="2800" dirty="0"/>
              <a:t>(0,0) alınır</a:t>
            </a:r>
            <a:r>
              <a:rPr lang="tr-TR" sz="2800" dirty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tr-TR" sz="2800" dirty="0"/>
              <a:t>Ekran alanının sol alt köşesini referans alan piksel konumları </a:t>
            </a:r>
            <a:r>
              <a:rPr lang="tr-TR" sz="2800"/>
              <a:t>verilmiştir.</a:t>
            </a:r>
            <a:endParaRPr lang="en-US" sz="280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/>
              <a:t>Normalize koordinatlarda grafik gösterim sahası -1,1 arasında tanımlıdır.</a:t>
            </a:r>
            <a:endParaRPr lang="tr-TR" sz="2800" dirty="0"/>
          </a:p>
        </p:txBody>
      </p:sp>
      <p:pic>
        <p:nvPicPr>
          <p:cNvPr id="5" name="AADGGWZ0.jpg" descr="AADGGWZ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7"/>
          <a:stretch/>
        </p:blipFill>
        <p:spPr bwMode="auto">
          <a:xfrm>
            <a:off x="801786" y="4221088"/>
            <a:ext cx="2258046" cy="233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16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AADGHVR0.jpg" descr="AADGHVR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 bwMode="auto">
          <a:xfrm>
            <a:off x="1789645" y="2086106"/>
            <a:ext cx="4813300" cy="472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400 </a:t>
            </a:r>
            <a:r>
              <a:rPr lang="tr-TR" altLang="tr-TR" dirty="0"/>
              <a:t>x</a:t>
            </a:r>
            <a:r>
              <a:rPr lang="en-US" altLang="tr-TR" dirty="0"/>
              <a:t> 300 </a:t>
            </a:r>
            <a:r>
              <a:rPr lang="tr-TR" altLang="tr-TR" dirty="0"/>
              <a:t>Gösterim Penceresi</a:t>
            </a:r>
            <a:endParaRPr lang="tr-TR" dirty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85000" lnSpcReduction="10000"/>
          </a:bodyPr>
          <a:lstStyle/>
          <a:p>
            <a:r>
              <a:rPr lang="tr-TR" altLang="tr-TR" dirty="0"/>
              <a:t>Ekranın sol üst köşesine göre </a:t>
            </a:r>
            <a:r>
              <a:rPr lang="en-US" altLang="tr-TR" dirty="0"/>
              <a:t>(50, 100) </a:t>
            </a:r>
            <a:r>
              <a:rPr lang="tr-TR" altLang="tr-TR" dirty="0"/>
              <a:t>konumunda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1762648" y="5598154"/>
            <a:ext cx="1153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/>
              <a:t>(</a:t>
            </a:r>
            <a:r>
              <a:rPr lang="en-US" sz="2000" b="1"/>
              <a:t>-1</a:t>
            </a:r>
            <a:r>
              <a:rPr lang="tr-TR" sz="2000" b="1"/>
              <a:t>,</a:t>
            </a:r>
            <a:r>
              <a:rPr lang="en-US" sz="2000" b="1"/>
              <a:t>-1</a:t>
            </a:r>
            <a:r>
              <a:rPr lang="tr-TR" sz="2000" b="1"/>
              <a:t>)</a:t>
            </a:r>
            <a:endParaRPr lang="tr-TR" sz="2000" b="1" dirty="0"/>
          </a:p>
        </p:txBody>
      </p:sp>
      <p:sp>
        <p:nvSpPr>
          <p:cNvPr id="6" name="Metin kutusu 5"/>
          <p:cNvSpPr txBox="1"/>
          <p:nvPr/>
        </p:nvSpPr>
        <p:spPr>
          <a:xfrm>
            <a:off x="6935648" y="3336957"/>
            <a:ext cx="149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/>
              <a:t>(400,300)</a:t>
            </a:r>
          </a:p>
        </p:txBody>
      </p:sp>
      <p:cxnSp>
        <p:nvCxnSpPr>
          <p:cNvPr id="7" name="Düz Ok Bağlayıcısı 6"/>
          <p:cNvCxnSpPr/>
          <p:nvPr/>
        </p:nvCxnSpPr>
        <p:spPr>
          <a:xfrm flipH="1">
            <a:off x="2627784" y="5213231"/>
            <a:ext cx="648072" cy="37600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V="1">
            <a:off x="5778247" y="3645024"/>
            <a:ext cx="1170017" cy="184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3208599" y="6168293"/>
            <a:ext cx="765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/>
              <a:t>(</a:t>
            </a:r>
            <a:r>
              <a:rPr lang="en-US" sz="2000" b="1"/>
              <a:t>0</a:t>
            </a:r>
            <a:r>
              <a:rPr lang="tr-TR" sz="2000" b="1"/>
              <a:t>,</a:t>
            </a:r>
            <a:r>
              <a:rPr lang="en-US" sz="2000" b="1"/>
              <a:t>0</a:t>
            </a:r>
            <a:r>
              <a:rPr lang="tr-TR" sz="2000" b="1"/>
              <a:t>)</a:t>
            </a:r>
            <a:endParaRPr lang="tr-TR" sz="2000" b="1" dirty="0"/>
          </a:p>
        </p:txBody>
      </p:sp>
      <p:cxnSp>
        <p:nvCxnSpPr>
          <p:cNvPr id="11" name="Düz Ok Bağlayıcısı 10"/>
          <p:cNvCxnSpPr/>
          <p:nvPr/>
        </p:nvCxnSpPr>
        <p:spPr>
          <a:xfrm flipH="1">
            <a:off x="3591405" y="4581128"/>
            <a:ext cx="908587" cy="15752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7349602" y="4669104"/>
            <a:ext cx="765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/>
              <a:t>(</a:t>
            </a:r>
            <a:r>
              <a:rPr lang="en-US" sz="2000" b="1"/>
              <a:t>1</a:t>
            </a:r>
            <a:r>
              <a:rPr lang="tr-TR" sz="2000" b="1"/>
              <a:t>,</a:t>
            </a:r>
            <a:r>
              <a:rPr lang="en-US" sz="2000" b="1"/>
              <a:t>1</a:t>
            </a:r>
            <a:r>
              <a:rPr lang="tr-TR" sz="2000" b="1"/>
              <a:t>)</a:t>
            </a:r>
            <a:endParaRPr lang="tr-TR" sz="2000" b="1" dirty="0"/>
          </a:p>
        </p:txBody>
      </p:sp>
      <p:cxnSp>
        <p:nvCxnSpPr>
          <p:cNvPr id="14" name="Düz Ok Bağlayıcısı 13"/>
          <p:cNvCxnSpPr/>
          <p:nvPr/>
        </p:nvCxnSpPr>
        <p:spPr>
          <a:xfrm>
            <a:off x="5778248" y="4221088"/>
            <a:ext cx="1746080" cy="448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8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AADGHVT0.jpg" descr="AADGHV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"/>
          <a:stretch/>
        </p:blipFill>
        <p:spPr bwMode="auto">
          <a:xfrm>
            <a:off x="4291717" y="2407668"/>
            <a:ext cx="4671812" cy="399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glOrtho2D()</a:t>
            </a:r>
            <a:r>
              <a:rPr lang="en-US"/>
              <a:t> ve glViewport()</a:t>
            </a:r>
            <a:endParaRPr lang="tr-TR" dirty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glOrtho2D</a:t>
            </a:r>
          </a:p>
          <a:p>
            <a:pPr lvl="1"/>
            <a:r>
              <a:rPr lang="tr-TR" sz="2400"/>
              <a:t>Gösterim </a:t>
            </a:r>
            <a:r>
              <a:rPr lang="tr-TR" sz="2400" dirty="0"/>
              <a:t>çerçevesi için dünya koordinatı </a:t>
            </a:r>
            <a:r>
              <a:rPr lang="tr-TR" sz="2400"/>
              <a:t>sınırlarını tanımlar</a:t>
            </a:r>
            <a:r>
              <a:rPr lang="en-US" sz="2400"/>
              <a:t>.</a:t>
            </a:r>
          </a:p>
          <a:p>
            <a:pPr lvl="1"/>
            <a:r>
              <a:rPr lang="en-US" sz="2400"/>
              <a:t>Core Profile’da yoktur.</a:t>
            </a:r>
          </a:p>
          <a:p>
            <a:r>
              <a:rPr lang="en-US" sz="2800"/>
              <a:t>glViewport</a:t>
            </a:r>
          </a:p>
          <a:p>
            <a:pPr lvl="1"/>
            <a:r>
              <a:rPr lang="tr-TR" sz="2400"/>
              <a:t>Gösterim çerçevesi</a:t>
            </a:r>
            <a:r>
              <a:rPr lang="en-US" sz="2400"/>
              <a:t>nde çizdirimin yapılacağı piksel sahasını belirler.</a:t>
            </a:r>
          </a:p>
          <a:p>
            <a:pPr lvl="1"/>
            <a:r>
              <a:rPr lang="en-US" sz="2400"/>
              <a:t>Varsayılanda pencere boyutları ile eşitlenir.</a:t>
            </a:r>
            <a:endParaRPr lang="tr-TR" sz="2400"/>
          </a:p>
          <a:p>
            <a:pPr lvl="1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9415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Grafik Fonksiyonları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Grafik çıktı öğeleri</a:t>
            </a:r>
          </a:p>
          <a:p>
            <a:pPr lvl="1"/>
            <a:r>
              <a:rPr lang="tr-TR" dirty="0"/>
              <a:t>çizgi, poligon, küre, …</a:t>
            </a:r>
          </a:p>
          <a:p>
            <a:r>
              <a:rPr lang="tr-TR" dirty="0"/>
              <a:t>Özellikler</a:t>
            </a:r>
          </a:p>
          <a:p>
            <a:pPr lvl="1"/>
            <a:r>
              <a:rPr lang="tr-TR" dirty="0"/>
              <a:t>Renk, çizgi kalınlığı, doku, …</a:t>
            </a:r>
          </a:p>
          <a:p>
            <a:r>
              <a:rPr lang="tr-TR" dirty="0"/>
              <a:t>Geometrik dönüşümler</a:t>
            </a:r>
          </a:p>
          <a:p>
            <a:pPr lvl="1"/>
            <a:r>
              <a:rPr lang="tr-TR" dirty="0"/>
              <a:t>Modelleme</a:t>
            </a:r>
            <a:r>
              <a:rPr lang="tr-TR"/>
              <a:t>, </a:t>
            </a:r>
            <a:r>
              <a:rPr lang="en-US"/>
              <a:t>b</a:t>
            </a:r>
            <a:r>
              <a:rPr lang="tr-TR"/>
              <a:t>akış</a:t>
            </a:r>
            <a:endParaRPr lang="tr-TR" dirty="0"/>
          </a:p>
          <a:p>
            <a:r>
              <a:rPr lang="tr-TR" dirty="0"/>
              <a:t>Gölgelendirme ve aydınlatma</a:t>
            </a:r>
          </a:p>
          <a:p>
            <a:r>
              <a:rPr lang="tr-TR" dirty="0"/>
              <a:t>Girdi fonksiyonları</a:t>
            </a:r>
          </a:p>
        </p:txBody>
      </p:sp>
    </p:spTree>
    <p:extLst>
      <p:ext uri="{BB962C8B-B14F-4D97-AF65-F5344CB8AC3E}">
        <p14:creationId xmlns:p14="http://schemas.microsoft.com/office/powerpoint/2010/main" val="124620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Grafik Çıktı Öğeleri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tr-TR" dirty="0"/>
              <a:t>Bir grafik </a:t>
            </a:r>
            <a:r>
              <a:rPr lang="tr-TR" dirty="0" err="1"/>
              <a:t>API’sinde</a:t>
            </a:r>
            <a:r>
              <a:rPr lang="tr-TR" dirty="0"/>
              <a:t> </a:t>
            </a:r>
            <a:r>
              <a:rPr lang="tr-TR"/>
              <a:t>çeşitli </a:t>
            </a:r>
            <a:r>
              <a:rPr lang="en-US"/>
              <a:t>görüntü</a:t>
            </a:r>
            <a:r>
              <a:rPr lang="tr-TR"/>
              <a:t> </a:t>
            </a:r>
            <a:r>
              <a:rPr lang="tr-TR" dirty="0"/>
              <a:t>bileşenlerini tanımlamada kullanılan fonksiyonlardır. </a:t>
            </a:r>
          </a:p>
          <a:p>
            <a:pPr algn="just">
              <a:lnSpc>
                <a:spcPct val="120000"/>
              </a:lnSpc>
            </a:pPr>
            <a:r>
              <a:rPr lang="tr-TR"/>
              <a:t>Geometrik öğeler</a:t>
            </a:r>
            <a:r>
              <a:rPr lang="en-US"/>
              <a:t> </a:t>
            </a:r>
            <a:r>
              <a:rPr lang="tr-TR"/>
              <a:t>nesnelerin geometrisini tanımlar</a:t>
            </a:r>
            <a:r>
              <a:rPr lang="en-US"/>
              <a:t>.</a:t>
            </a:r>
            <a:endParaRPr lang="tr-TR" dirty="0"/>
          </a:p>
          <a:p>
            <a:pPr lvl="1" algn="just">
              <a:lnSpc>
                <a:spcPct val="120000"/>
              </a:lnSpc>
            </a:pPr>
            <a:r>
              <a:rPr lang="tr-TR" dirty="0"/>
              <a:t>En basit öğeler</a:t>
            </a:r>
          </a:p>
          <a:p>
            <a:pPr lvl="2" algn="just">
              <a:lnSpc>
                <a:spcPct val="120000"/>
              </a:lnSpc>
            </a:pPr>
            <a:r>
              <a:rPr lang="tr-TR" dirty="0"/>
              <a:t>noktalar</a:t>
            </a:r>
            <a:r>
              <a:rPr lang="tr-TR"/>
              <a:t>, </a:t>
            </a:r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parçaları, poligonlar</a:t>
            </a:r>
          </a:p>
          <a:p>
            <a:pPr lvl="1" algn="just">
              <a:lnSpc>
                <a:spcPct val="120000"/>
              </a:lnSpc>
            </a:pPr>
            <a:r>
              <a:rPr lang="tr-TR" dirty="0"/>
              <a:t>Diğer bazı öğeler:</a:t>
            </a:r>
          </a:p>
          <a:p>
            <a:pPr lvl="2" algn="just">
              <a:lnSpc>
                <a:spcPct val="120000"/>
              </a:lnSpc>
            </a:pPr>
            <a:r>
              <a:rPr lang="en-US"/>
              <a:t>ç</a:t>
            </a:r>
            <a:r>
              <a:rPr lang="tr-TR"/>
              <a:t>emberler</a:t>
            </a:r>
            <a:r>
              <a:rPr lang="tr-TR" dirty="0"/>
              <a:t>, konik kesitler, </a:t>
            </a:r>
            <a:r>
              <a:rPr lang="tr-TR" dirty="0" err="1"/>
              <a:t>kuadratik</a:t>
            </a:r>
            <a:r>
              <a:rPr lang="tr-TR" dirty="0"/>
              <a:t> yüzeyler, </a:t>
            </a:r>
            <a:r>
              <a:rPr lang="tr-TR" dirty="0" err="1"/>
              <a:t>spline</a:t>
            </a:r>
            <a:r>
              <a:rPr lang="tr-TR" dirty="0"/>
              <a:t> eğri ve yüzeyleri, küre, renkli poligon alanları, karakter </a:t>
            </a:r>
            <a:r>
              <a:rPr lang="tr-TR" dirty="0" err="1"/>
              <a:t>stringleri</a:t>
            </a:r>
            <a:r>
              <a:rPr lang="tr-TR" dirty="0"/>
              <a:t>, tarama (</a:t>
            </a:r>
            <a:r>
              <a:rPr lang="tr-TR" dirty="0" err="1"/>
              <a:t>raster</a:t>
            </a:r>
            <a:r>
              <a:rPr lang="tr-TR" dirty="0"/>
              <a:t>) görüntüleri</a:t>
            </a:r>
          </a:p>
          <a:p>
            <a:pPr algn="just">
              <a:lnSpc>
                <a:spcPct val="120000"/>
              </a:lnSpc>
            </a:pPr>
            <a:r>
              <a:rPr lang="tr-TR" dirty="0"/>
              <a:t>Öğe özellikleri:</a:t>
            </a:r>
          </a:p>
          <a:p>
            <a:pPr lvl="1" algn="just">
              <a:lnSpc>
                <a:spcPct val="120000"/>
              </a:lnSpc>
            </a:pPr>
            <a:r>
              <a:rPr lang="tr-TR" dirty="0"/>
              <a:t>Çıktı öğelerinin nasıl göründüğü ile ilgilidir. </a:t>
            </a:r>
          </a:p>
          <a:p>
            <a:pPr lvl="2" algn="just">
              <a:lnSpc>
                <a:spcPct val="120000"/>
              </a:lnSpc>
            </a:pPr>
            <a:r>
              <a:rPr lang="tr-TR" dirty="0"/>
              <a:t>Renk, çizgi kalınlığı, doku</a:t>
            </a:r>
          </a:p>
        </p:txBody>
      </p:sp>
    </p:spTree>
    <p:extLst>
      <p:ext uri="{BB962C8B-B14F-4D97-AF65-F5344CB8AC3E}">
        <p14:creationId xmlns:p14="http://schemas.microsoft.com/office/powerpoint/2010/main" val="360242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Nokta </a:t>
            </a:r>
            <a:r>
              <a:rPr lang="tr-TR"/>
              <a:t>ve </a:t>
            </a:r>
            <a:r>
              <a:rPr lang="en-US"/>
              <a:t>Doğru</a:t>
            </a:r>
            <a:r>
              <a:rPr lang="tr-TR"/>
              <a:t> Öğeleri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635080" cy="4637112"/>
          </a:xfrm>
        </p:spPr>
        <p:txBody>
          <a:bodyPr>
            <a:normAutofit/>
          </a:bodyPr>
          <a:lstStyle/>
          <a:p>
            <a:r>
              <a:rPr lang="tr-TR" b="1" dirty="0"/>
              <a:t>GL_POINTS</a:t>
            </a:r>
            <a:r>
              <a:rPr lang="tr-TR" dirty="0"/>
              <a:t>: bir dizi nokta</a:t>
            </a:r>
          </a:p>
          <a:p>
            <a:endParaRPr lang="tr-TR" dirty="0"/>
          </a:p>
          <a:p>
            <a:r>
              <a:rPr lang="en-US" b="1" dirty="0"/>
              <a:t>GL_LINES</a:t>
            </a:r>
            <a:r>
              <a:rPr lang="en-US" dirty="0"/>
              <a:t>: </a:t>
            </a:r>
            <a:r>
              <a:rPr lang="tr-TR" dirty="0"/>
              <a:t>bir </a:t>
            </a:r>
            <a:r>
              <a:rPr lang="tr-TR"/>
              <a:t>dizi </a:t>
            </a:r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parçası</a:t>
            </a:r>
          </a:p>
          <a:p>
            <a:endParaRPr lang="en-US" dirty="0"/>
          </a:p>
          <a:p>
            <a:r>
              <a:rPr lang="tr-TR" b="1" dirty="0"/>
              <a:t>GL_LINE_STRIP</a:t>
            </a:r>
            <a:r>
              <a:rPr lang="tr-TR" dirty="0"/>
              <a:t>: </a:t>
            </a:r>
            <a:r>
              <a:rPr lang="tr-TR"/>
              <a:t>çoklu </a:t>
            </a:r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şeridi</a:t>
            </a:r>
          </a:p>
          <a:p>
            <a:endParaRPr lang="tr-TR" dirty="0"/>
          </a:p>
          <a:p>
            <a:r>
              <a:rPr lang="tr-TR" b="1" dirty="0"/>
              <a:t>GL_LINE_LOOP</a:t>
            </a:r>
            <a:r>
              <a:rPr lang="tr-TR" dirty="0"/>
              <a:t>: kapalı </a:t>
            </a:r>
            <a:r>
              <a:rPr lang="tr-TR"/>
              <a:t>çoklu </a:t>
            </a:r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şeridi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56792"/>
            <a:ext cx="1890315" cy="456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373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Noktaları Çizdirme</a:t>
            </a:r>
            <a:endParaRPr lang="en-US" altLang="tr-TR" dirty="0"/>
          </a:p>
        </p:txBody>
      </p:sp>
      <p:pic>
        <p:nvPicPr>
          <p:cNvPr id="18435" name="AADGHVU0.jpg" descr="AADGHV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"/>
          <a:stretch/>
        </p:blipFill>
        <p:spPr bwMode="auto">
          <a:xfrm>
            <a:off x="4644008" y="2833784"/>
            <a:ext cx="3937126" cy="354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tr-TR" dirty="0" err="1">
                <a:cs typeface="Times" charset="0"/>
              </a:rPr>
              <a:t>glBegin</a:t>
            </a:r>
            <a:r>
              <a:rPr lang="en-US" altLang="tr-TR" dirty="0">
                <a:cs typeface="Times" charset="0"/>
              </a:rPr>
              <a:t> </a:t>
            </a:r>
            <a:r>
              <a:rPr lang="en-US" altLang="tr-TR" dirty="0"/>
              <a:t>(GL_POINTS)</a:t>
            </a:r>
            <a:r>
              <a:rPr lang="tr-TR" altLang="tr-TR" dirty="0"/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dirty="0"/>
              <a:t>	</a:t>
            </a:r>
            <a:r>
              <a:rPr lang="tr-TR" dirty="0" err="1"/>
              <a:t>glVertex</a:t>
            </a:r>
            <a:r>
              <a:rPr lang="tr-TR" dirty="0"/>
              <a:t>*();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err="1"/>
              <a:t>glEnd</a:t>
            </a:r>
            <a:r>
              <a:rPr lang="tr-TR"/>
              <a:t>();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tr-TR" dirty="0"/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tr-TR"/>
              <a:t>*</a:t>
            </a:r>
            <a:r>
              <a:rPr lang="en-US"/>
              <a:t>:</a:t>
            </a:r>
            <a:r>
              <a:rPr lang="tr-TR"/>
              <a:t> </a:t>
            </a:r>
            <a:r>
              <a:rPr lang="tr-TR" dirty="0"/>
              <a:t>2i, 3i, 2f, 3f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lang="tr-TR"/>
              <a:t>*</a:t>
            </a:r>
            <a:r>
              <a:rPr lang="en-US"/>
              <a:t>:</a:t>
            </a:r>
            <a:r>
              <a:rPr lang="tr-TR"/>
              <a:t> </a:t>
            </a:r>
            <a:r>
              <a:rPr lang="tr-TR" dirty="0"/>
              <a:t>2iv, 3iv, 2fv</a:t>
            </a:r>
            <a:r>
              <a:rPr lang="tr-TR"/>
              <a:t>, 3fv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endParaRPr lang="tr-TR" dirty="0"/>
          </a:p>
          <a:p>
            <a:pPr marL="0" indent="0">
              <a:lnSpc>
                <a:spcPct val="110000"/>
              </a:lnSpc>
              <a:buNone/>
            </a:pPr>
            <a:r>
              <a:rPr lang="tr-TR" dirty="0" err="1"/>
              <a:t>vertex</a:t>
            </a:r>
            <a:r>
              <a:rPr lang="tr-TR" dirty="0"/>
              <a:t>: bir poligonun köşe noktasıdır. Homojen koordinatlarda temsil edilir.</a:t>
            </a:r>
          </a:p>
          <a:p>
            <a:pPr>
              <a:lnSpc>
                <a:spcPct val="110000"/>
              </a:lnSpc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190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Noktaları Çizdirme (Örnek)</a:t>
            </a:r>
            <a:endParaRPr lang="en-US" altLang="tr-TR" dirty="0"/>
          </a:p>
        </p:txBody>
      </p:sp>
      <p:pic>
        <p:nvPicPr>
          <p:cNvPr id="18435" name="AADGHVU0.jpg" descr="AADGHV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"/>
          <a:stretch/>
        </p:blipFill>
        <p:spPr bwMode="auto">
          <a:xfrm>
            <a:off x="6228184" y="1268760"/>
            <a:ext cx="2712990" cy="24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3324125"/>
            <a:ext cx="4834880" cy="3273227"/>
          </a:xfrm>
          <a:ln w="6350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point1[]={50,100};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point2[]={75,150};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point3[]={100,200};</a:t>
            </a:r>
          </a:p>
          <a:p>
            <a:pPr marL="0" indent="0">
              <a:buNone/>
            </a:pPr>
            <a:r>
              <a:rPr lang="en-US" altLang="tr-TR" dirty="0" err="1">
                <a:cs typeface="Times" charset="0"/>
              </a:rPr>
              <a:t>glBegin</a:t>
            </a:r>
            <a:r>
              <a:rPr lang="en-US" altLang="tr-TR" dirty="0">
                <a:cs typeface="Times" charset="0"/>
              </a:rPr>
              <a:t> </a:t>
            </a:r>
            <a:r>
              <a:rPr lang="en-US" altLang="tr-TR" dirty="0"/>
              <a:t>(GL_POINTS)</a:t>
            </a:r>
            <a:r>
              <a:rPr lang="tr-TR" altLang="tr-TR" dirty="0"/>
              <a:t>;</a:t>
            </a:r>
          </a:p>
          <a:p>
            <a:pPr marL="0" indent="0">
              <a:buNone/>
            </a:pPr>
            <a:r>
              <a:rPr lang="tr-TR" dirty="0"/>
              <a:t>	glVertex2iv(point1);</a:t>
            </a:r>
          </a:p>
          <a:p>
            <a:pPr marL="0" indent="0">
              <a:buNone/>
            </a:pPr>
            <a:r>
              <a:rPr lang="tr-TR" dirty="0"/>
              <a:t>	glVertex2iv(point2);</a:t>
            </a:r>
          </a:p>
          <a:p>
            <a:pPr marL="0" indent="0">
              <a:buNone/>
            </a:pPr>
            <a:r>
              <a:rPr lang="tr-TR" dirty="0"/>
              <a:t>	glVertex2iv(point3);</a:t>
            </a:r>
          </a:p>
          <a:p>
            <a:pPr marL="0" indent="0">
              <a:buNone/>
            </a:pPr>
            <a:r>
              <a:rPr lang="tr-TR" dirty="0" err="1"/>
              <a:t>glEnd</a:t>
            </a:r>
            <a:r>
              <a:rPr lang="tr-TR" dirty="0"/>
              <a:t>();		</a:t>
            </a:r>
            <a:r>
              <a:rPr lang="tr-TR" b="1" dirty="0"/>
              <a:t>Yol II</a:t>
            </a:r>
            <a:endParaRPr lang="tr-TR" dirty="0"/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467544" y="1412776"/>
            <a:ext cx="4834880" cy="201622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sz="2400" dirty="0" err="1">
                <a:cs typeface="Times" charset="0"/>
              </a:rPr>
              <a:t>glBegin</a:t>
            </a:r>
            <a:r>
              <a:rPr lang="en-US" altLang="tr-TR" sz="2400" dirty="0">
                <a:cs typeface="Times" charset="0"/>
              </a:rPr>
              <a:t> </a:t>
            </a:r>
            <a:r>
              <a:rPr lang="en-US" altLang="tr-TR" sz="2400" dirty="0"/>
              <a:t>(GL_POINTS)</a:t>
            </a:r>
            <a:r>
              <a:rPr lang="tr-TR" altLang="tr-TR" sz="24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sz="2400" dirty="0"/>
              <a:t>	glVertex2i(50, 100);</a:t>
            </a:r>
          </a:p>
          <a:p>
            <a:pPr marL="0" indent="0">
              <a:buFont typeface="Arial" pitchFamily="34" charset="0"/>
              <a:buNone/>
            </a:pPr>
            <a:r>
              <a:rPr lang="tr-TR" sz="2400" dirty="0"/>
              <a:t>	glVertex2i(75, 150);</a:t>
            </a:r>
          </a:p>
          <a:p>
            <a:pPr marL="0" indent="0">
              <a:buFont typeface="Arial" pitchFamily="34" charset="0"/>
              <a:buNone/>
            </a:pPr>
            <a:r>
              <a:rPr lang="tr-TR" sz="2400" dirty="0"/>
              <a:t>	glVertex2i(100, 200);</a:t>
            </a:r>
          </a:p>
          <a:p>
            <a:pPr marL="0" indent="0">
              <a:buFont typeface="Arial" pitchFamily="34" charset="0"/>
              <a:buNone/>
            </a:pPr>
            <a:r>
              <a:rPr lang="tr-TR" sz="2400" dirty="0" err="1"/>
              <a:t>glEnd</a:t>
            </a:r>
            <a:r>
              <a:rPr lang="tr-TR" sz="2400" dirty="0"/>
              <a:t>();		</a:t>
            </a:r>
            <a:r>
              <a:rPr lang="tr-TR" sz="2400" b="1" dirty="0"/>
              <a:t>Yol I</a:t>
            </a:r>
          </a:p>
          <a:p>
            <a:pPr marL="0" indent="0">
              <a:buFont typeface="Arial" pitchFamily="34" charset="0"/>
              <a:buNone/>
            </a:pP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5466050" y="4077072"/>
            <a:ext cx="3475124" cy="201622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tr-TR" sz="2400" dirty="0"/>
              <a:t>glVertex3f(50.4, 100.1, 35.2);</a:t>
            </a:r>
          </a:p>
          <a:p>
            <a:pPr marL="0" indent="0">
              <a:buNone/>
            </a:pPr>
            <a:r>
              <a:rPr lang="tr-TR" sz="2400" dirty="0"/>
              <a:t>glVertex2f(50.4, 100.1);</a:t>
            </a:r>
          </a:p>
          <a:p>
            <a:pPr marL="0" indent="0">
              <a:buNone/>
            </a:pPr>
            <a:r>
              <a:rPr lang="tr-TR" sz="2400" dirty="0"/>
              <a:t>glVertex3fv(point3);</a:t>
            </a:r>
          </a:p>
          <a:p>
            <a:pPr marL="0" indent="0">
              <a:buNone/>
            </a:pPr>
            <a:r>
              <a:rPr lang="tr-TR" sz="2400" dirty="0"/>
              <a:t>glVertex2fv(point2); </a:t>
            </a:r>
          </a:p>
          <a:p>
            <a:pPr marL="0" indent="0">
              <a:buNone/>
            </a:pPr>
            <a:r>
              <a:rPr lang="tr-TR" sz="2400" b="1" dirty="0"/>
              <a:t>Diğer nokta fonksiyonları</a:t>
            </a:r>
          </a:p>
          <a:p>
            <a:pPr marL="0" indent="0">
              <a:buFont typeface="Arial" pitchFamily="34" charset="0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036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Koordinat Temsilleri (Devam)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altLang="tr-TR" dirty="0"/>
              <a:t>Modelleme koordinatı</a:t>
            </a:r>
            <a:r>
              <a:rPr lang="tr-TR" altLang="tr-TR"/>
              <a:t>: </a:t>
            </a:r>
            <a:endParaRPr lang="en-US" altLang="tr-TR"/>
          </a:p>
          <a:p>
            <a:pPr lvl="1"/>
            <a:r>
              <a:rPr lang="en-US" altLang="tr-TR"/>
              <a:t>G</a:t>
            </a:r>
            <a:r>
              <a:rPr lang="tr-TR" altLang="tr-TR"/>
              <a:t>enelde </a:t>
            </a:r>
            <a:r>
              <a:rPr lang="tr-TR" altLang="tr-TR" dirty="0"/>
              <a:t>sağ el düzeni </a:t>
            </a:r>
            <a:r>
              <a:rPr lang="tr-TR" altLang="tr-TR"/>
              <a:t>Kartezyen koordinat</a:t>
            </a:r>
            <a:r>
              <a:rPr lang="en-US" altLang="tr-TR"/>
              <a:t> sistemi kullanılır.</a:t>
            </a:r>
            <a:endParaRPr lang="tr-TR" altLang="tr-TR" dirty="0"/>
          </a:p>
          <a:p>
            <a:pPr lvl="1"/>
            <a:r>
              <a:rPr lang="tr-TR" altLang="tr-TR" dirty="0"/>
              <a:t>Nesne şekli modelleme koordinatlarının referans çerçevesine göre tanımlanır.</a:t>
            </a:r>
          </a:p>
          <a:p>
            <a:r>
              <a:rPr lang="tr-TR" altLang="tr-TR" dirty="0"/>
              <a:t>Dünya koordinatı:</a:t>
            </a:r>
          </a:p>
          <a:p>
            <a:pPr lvl="1"/>
            <a:r>
              <a:rPr lang="tr-TR" altLang="tr-TR" dirty="0"/>
              <a:t>Gerekli dönüşümler ile nesne şekli dünya koordinatlarına yerleştirilir.</a:t>
            </a:r>
          </a:p>
          <a:p>
            <a:r>
              <a:rPr lang="tr-TR" altLang="tr-TR" dirty="0"/>
              <a:t>Bakış (</a:t>
            </a:r>
            <a:r>
              <a:rPr lang="tr-TR" altLang="tr-TR" dirty="0" err="1"/>
              <a:t>viewing</a:t>
            </a:r>
            <a:r>
              <a:rPr lang="tr-TR" altLang="tr-TR" dirty="0"/>
              <a:t>) koordinatı:</a:t>
            </a:r>
          </a:p>
          <a:p>
            <a:pPr lvl="1"/>
            <a:r>
              <a:rPr lang="tr-TR" altLang="tr-TR" dirty="0"/>
              <a:t>Hayali bir kamera ile dünyaya farklı bir bakış açısıyla bakılır.</a:t>
            </a:r>
          </a:p>
          <a:p>
            <a:r>
              <a:rPr lang="tr-TR" altLang="tr-TR" dirty="0"/>
              <a:t>Yansıma (</a:t>
            </a:r>
            <a:r>
              <a:rPr lang="tr-TR" altLang="tr-TR" dirty="0" err="1"/>
              <a:t>projection</a:t>
            </a:r>
            <a:r>
              <a:rPr lang="tr-TR" altLang="tr-TR" dirty="0"/>
              <a:t>) koordinatı:</a:t>
            </a:r>
          </a:p>
          <a:p>
            <a:pPr lvl="1"/>
            <a:r>
              <a:rPr lang="tr-TR" altLang="tr-TR" dirty="0"/>
              <a:t>3B dünyanın 2B’ye yansıması (projeksiyonu) alınır.</a:t>
            </a:r>
          </a:p>
          <a:p>
            <a:r>
              <a:rPr lang="tr-TR" altLang="tr-TR"/>
              <a:t>Normal </a:t>
            </a:r>
            <a:r>
              <a:rPr lang="tr-TR" altLang="tr-TR" dirty="0"/>
              <a:t>koordinat</a:t>
            </a:r>
            <a:r>
              <a:rPr lang="tr-TR" altLang="tr-TR"/>
              <a:t>: </a:t>
            </a:r>
            <a:endParaRPr lang="en-US" altLang="tr-TR"/>
          </a:p>
          <a:p>
            <a:pPr lvl="1"/>
            <a:r>
              <a:rPr lang="en-US" altLang="tr-TR"/>
              <a:t>Genelde </a:t>
            </a:r>
            <a:r>
              <a:rPr lang="tr-TR" altLang="tr-TR"/>
              <a:t>sol </a:t>
            </a:r>
            <a:r>
              <a:rPr lang="tr-TR" altLang="tr-TR" dirty="0"/>
              <a:t>el düzeni </a:t>
            </a:r>
            <a:r>
              <a:rPr lang="tr-TR" altLang="tr-TR"/>
              <a:t>Kartezyen koordinat</a:t>
            </a:r>
            <a:r>
              <a:rPr lang="en-US" altLang="tr-TR"/>
              <a:t> sistemi kullanılır.</a:t>
            </a:r>
            <a:endParaRPr lang="tr-TR" altLang="tr-TR" dirty="0"/>
          </a:p>
          <a:p>
            <a:pPr lvl="1"/>
            <a:r>
              <a:rPr lang="tr-TR" altLang="tr-TR" dirty="0"/>
              <a:t>2B koordinatlar (-1,1) veya (0,1)</a:t>
            </a:r>
            <a:r>
              <a:rPr lang="en-US" altLang="tr-TR" dirty="0"/>
              <a:t> </a:t>
            </a:r>
            <a:r>
              <a:rPr lang="tr-TR" altLang="tr-TR" dirty="0"/>
              <a:t>aralığına normalleştirilir.</a:t>
            </a:r>
          </a:p>
          <a:p>
            <a:r>
              <a:rPr lang="tr-TR" altLang="tr-TR" dirty="0"/>
              <a:t>Cihaz koordinatı:</a:t>
            </a:r>
          </a:p>
          <a:p>
            <a:pPr lvl="1"/>
            <a:r>
              <a:rPr lang="tr-TR" altLang="tr-TR"/>
              <a:t>Dünyanın normal </a:t>
            </a:r>
            <a:r>
              <a:rPr lang="tr-TR" altLang="tr-TR" dirty="0"/>
              <a:t>koordinatları cihaz sürücüleri tarafından</a:t>
            </a:r>
            <a:r>
              <a:rPr lang="en-US" altLang="tr-TR" dirty="0"/>
              <a:t> </a:t>
            </a:r>
            <a:r>
              <a:rPr lang="tr-TR" altLang="tr-TR" dirty="0"/>
              <a:t>gösterim amacıyla çıktı aracına </a:t>
            </a:r>
            <a:r>
              <a:rPr lang="tr-TR" altLang="tr-TR"/>
              <a:t>(ekran</a:t>
            </a:r>
            <a:r>
              <a:rPr lang="en-US" altLang="tr-TR"/>
              <a:t>, yazıcı</a:t>
            </a:r>
            <a:r>
              <a:rPr lang="tr-TR" altLang="tr-TR"/>
              <a:t>) </a:t>
            </a:r>
            <a:r>
              <a:rPr lang="tr-TR" altLang="tr-TR" dirty="0"/>
              <a:t>gönderilir.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42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Doğru</a:t>
            </a:r>
            <a:r>
              <a:rPr lang="tr-TR" altLang="tr-TR"/>
              <a:t> </a:t>
            </a:r>
            <a:r>
              <a:rPr lang="tr-TR" altLang="tr-TR" dirty="0"/>
              <a:t>Parçalarını Çizdirme</a:t>
            </a:r>
            <a:endParaRPr lang="en-US" altLang="tr-TR" dirty="0"/>
          </a:p>
        </p:txBody>
      </p:sp>
      <p:sp>
        <p:nvSpPr>
          <p:cNvPr id="6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348498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tr-TR" altLang="tr-TR" dirty="0"/>
              <a:t>5 nokta koordinatına farklı öğelerle </a:t>
            </a:r>
            <a:r>
              <a:rPr lang="tr-TR" altLang="tr-TR"/>
              <a:t>çizilmiş </a:t>
            </a:r>
            <a:r>
              <a:rPr lang="en-US" altLang="tr-TR"/>
              <a:t>doğrular. </a:t>
            </a:r>
            <a:endParaRPr lang="tr-TR" altLang="tr-TR" dirty="0"/>
          </a:p>
          <a:p>
            <a:pPr marL="400050" lvl="1" indent="0">
              <a:lnSpc>
                <a:spcPct val="110000"/>
              </a:lnSpc>
              <a:buNone/>
            </a:pPr>
            <a:r>
              <a:rPr lang="en-US" altLang="tr-TR" dirty="0"/>
              <a:t>GL_LINES </a:t>
            </a:r>
            <a:r>
              <a:rPr lang="tr-TR" altLang="tr-TR" dirty="0"/>
              <a:t>sabiti ile çizim</a:t>
            </a:r>
          </a:p>
          <a:p>
            <a:pPr lvl="1">
              <a:lnSpc>
                <a:spcPct val="110000"/>
              </a:lnSpc>
            </a:pPr>
            <a:r>
              <a:rPr lang="tr-TR" altLang="tr-TR" sz="2600" dirty="0"/>
              <a:t>Sadece ardışık noktaları birleştirir.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altLang="tr-TR" dirty="0"/>
              <a:t>GL_LINE_STRIP</a:t>
            </a:r>
            <a:r>
              <a:rPr lang="tr-TR" altLang="tr-TR" dirty="0"/>
              <a:t> sabiti ile çizim</a:t>
            </a:r>
          </a:p>
          <a:p>
            <a:pPr lvl="1">
              <a:lnSpc>
                <a:spcPct val="110000"/>
              </a:lnSpc>
            </a:pPr>
            <a:r>
              <a:rPr lang="tr-TR" altLang="tr-TR" sz="2600" dirty="0"/>
              <a:t>Her iki nokta arasını birleştirir.</a:t>
            </a:r>
          </a:p>
          <a:p>
            <a:pPr marL="400050" lvl="1" indent="0">
              <a:lnSpc>
                <a:spcPct val="110000"/>
              </a:lnSpc>
              <a:buNone/>
            </a:pPr>
            <a:r>
              <a:rPr lang="en-US" altLang="tr-TR" dirty="0"/>
              <a:t>GL_LINE_LOOP</a:t>
            </a:r>
            <a:r>
              <a:rPr lang="tr-TR" altLang="tr-TR" dirty="0"/>
              <a:t> sabiti ile çizim</a:t>
            </a:r>
          </a:p>
          <a:p>
            <a:pPr lvl="1">
              <a:lnSpc>
                <a:spcPct val="110000"/>
              </a:lnSpc>
            </a:pPr>
            <a:r>
              <a:rPr lang="tr-TR" altLang="tr-TR" sz="2600"/>
              <a:t>Her iki nokta arasını birleştirir.</a:t>
            </a:r>
          </a:p>
          <a:p>
            <a:pPr lvl="1">
              <a:lnSpc>
                <a:spcPct val="110000"/>
              </a:lnSpc>
            </a:pPr>
            <a:r>
              <a:rPr lang="tr-TR" sz="2600"/>
              <a:t>Son </a:t>
            </a:r>
            <a:r>
              <a:rPr lang="tr-TR" sz="2600" dirty="0"/>
              <a:t>noktayı ilk noktaya bağlayarak döngü oluşturur.</a:t>
            </a:r>
          </a:p>
          <a:p>
            <a:pPr>
              <a:lnSpc>
                <a:spcPct val="110000"/>
              </a:lnSpc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6986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46606"/>
            <a:ext cx="24098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2" y="1268760"/>
            <a:ext cx="22479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/>
              <a:t>Çizgi Parçalarını Çizdirme (Devam)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15716" y="1310261"/>
            <a:ext cx="3744416" cy="24482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tr-TR" dirty="0" err="1">
                <a:cs typeface="Times" charset="0"/>
              </a:rPr>
              <a:t>glBegin</a:t>
            </a:r>
            <a:r>
              <a:rPr lang="en-US" altLang="tr-TR" dirty="0">
                <a:cs typeface="Times" charset="0"/>
              </a:rPr>
              <a:t> </a:t>
            </a:r>
            <a:r>
              <a:rPr lang="en-US" altLang="tr-TR" dirty="0"/>
              <a:t>(GL_</a:t>
            </a:r>
            <a:r>
              <a:rPr lang="tr-TR" altLang="tr-TR" dirty="0"/>
              <a:t>LINES</a:t>
            </a:r>
            <a:r>
              <a:rPr lang="en-US" altLang="tr-TR" dirty="0"/>
              <a:t>)</a:t>
            </a:r>
            <a:r>
              <a:rPr lang="tr-TR" altLang="tr-TR" dirty="0"/>
              <a:t>;</a:t>
            </a:r>
          </a:p>
          <a:p>
            <a:pPr marL="0" indent="0">
              <a:buNone/>
            </a:pPr>
            <a:r>
              <a:rPr lang="tr-TR" dirty="0"/>
              <a:t>	glVertex2iv(p1);</a:t>
            </a:r>
          </a:p>
          <a:p>
            <a:pPr marL="0" indent="0">
              <a:buNone/>
            </a:pPr>
            <a:r>
              <a:rPr lang="tr-TR" dirty="0"/>
              <a:t>	glVertex2iv(p2);</a:t>
            </a:r>
          </a:p>
          <a:p>
            <a:pPr marL="0" indent="0">
              <a:buNone/>
            </a:pPr>
            <a:r>
              <a:rPr lang="tr-TR" dirty="0"/>
              <a:t>	glVertex2iv(p3);</a:t>
            </a:r>
          </a:p>
          <a:p>
            <a:pPr marL="0" indent="0">
              <a:buNone/>
            </a:pPr>
            <a:r>
              <a:rPr lang="tr-TR" dirty="0"/>
              <a:t>	glVertex2iv(p4);</a:t>
            </a:r>
          </a:p>
          <a:p>
            <a:pPr marL="0" indent="0">
              <a:buNone/>
            </a:pPr>
            <a:r>
              <a:rPr lang="tr-TR" dirty="0"/>
              <a:t>	glVertex2iv(p5);</a:t>
            </a:r>
          </a:p>
          <a:p>
            <a:pPr marL="0" indent="0">
              <a:buNone/>
            </a:pPr>
            <a:r>
              <a:rPr lang="tr-TR" dirty="0" err="1"/>
              <a:t>glEnd</a:t>
            </a:r>
            <a:r>
              <a:rPr lang="tr-TR" dirty="0"/>
              <a:t>();	</a:t>
            </a:r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5695950" y="1340768"/>
            <a:ext cx="4330824" cy="2592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dirty="0" err="1">
                <a:cs typeface="Times" charset="0"/>
              </a:rPr>
              <a:t>glBegin</a:t>
            </a:r>
            <a:r>
              <a:rPr lang="en-US" altLang="tr-TR" dirty="0">
                <a:cs typeface="Times" charset="0"/>
              </a:rPr>
              <a:t> </a:t>
            </a:r>
            <a:r>
              <a:rPr lang="en-US" altLang="tr-TR" dirty="0"/>
              <a:t>(GL_</a:t>
            </a:r>
            <a:r>
              <a:rPr lang="tr-TR" altLang="tr-TR" dirty="0"/>
              <a:t>LINE_STRIP</a:t>
            </a:r>
            <a:r>
              <a:rPr lang="en-US" altLang="tr-TR" dirty="0"/>
              <a:t>)</a:t>
            </a:r>
            <a:r>
              <a:rPr lang="tr-TR" altLang="tr-TR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glVertex2iv(p2);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glVertex2iv(p3);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glVertex2iv(p4);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glVertex2iv(p5);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 err="1"/>
              <a:t>glEnd</a:t>
            </a:r>
            <a:r>
              <a:rPr lang="tr-TR" dirty="0"/>
              <a:t>();	</a:t>
            </a:r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2627784" y="3933056"/>
            <a:ext cx="4104456" cy="2592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dirty="0" err="1">
                <a:cs typeface="Times" charset="0"/>
              </a:rPr>
              <a:t>glBegin</a:t>
            </a:r>
            <a:r>
              <a:rPr lang="en-US" altLang="tr-TR" dirty="0">
                <a:cs typeface="Times" charset="0"/>
              </a:rPr>
              <a:t> </a:t>
            </a:r>
            <a:r>
              <a:rPr lang="en-US" altLang="tr-TR" dirty="0"/>
              <a:t>(GL_</a:t>
            </a:r>
            <a:r>
              <a:rPr lang="tr-TR" altLang="tr-TR" dirty="0"/>
              <a:t>LINE_LOOP</a:t>
            </a:r>
            <a:r>
              <a:rPr lang="en-US" altLang="tr-TR" dirty="0"/>
              <a:t>)</a:t>
            </a:r>
            <a:r>
              <a:rPr lang="tr-TR" altLang="tr-TR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glVertex2iv(p2);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glVertex2iv(p3);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glVertex2iv(p4);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/>
              <a:t>	glVertex2iv(p5);</a:t>
            </a:r>
          </a:p>
          <a:p>
            <a:pPr marL="0" indent="0">
              <a:buFont typeface="Arial" pitchFamily="34" charset="0"/>
              <a:buNone/>
            </a:pPr>
            <a:r>
              <a:rPr lang="tr-TR" dirty="0" err="1"/>
              <a:t>glEnd</a:t>
            </a:r>
            <a:r>
              <a:rPr lang="tr-TR" dirty="0"/>
              <a:t>();	</a:t>
            </a:r>
          </a:p>
        </p:txBody>
      </p:sp>
      <p:sp>
        <p:nvSpPr>
          <p:cNvPr id="4" name="Aşağı Ok 3"/>
          <p:cNvSpPr/>
          <p:nvPr/>
        </p:nvSpPr>
        <p:spPr>
          <a:xfrm>
            <a:off x="7308304" y="3429000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Aşağı Ok 8"/>
          <p:cNvSpPr/>
          <p:nvPr/>
        </p:nvSpPr>
        <p:spPr>
          <a:xfrm rot="5400000">
            <a:off x="2627784" y="4725144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Aşağı Ok 9"/>
          <p:cNvSpPr/>
          <p:nvPr/>
        </p:nvSpPr>
        <p:spPr>
          <a:xfrm rot="5400000">
            <a:off x="2375756" y="2182589"/>
            <a:ext cx="36004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4" y="3972284"/>
            <a:ext cx="22860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99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Çember Çizimi</a:t>
            </a:r>
            <a:endParaRPr lang="en-US" altLang="tr-TR" dirty="0"/>
          </a:p>
        </p:txBody>
      </p:sp>
      <p:pic>
        <p:nvPicPr>
          <p:cNvPr id="22531" name="AADGHVW0.jpg" descr="AADGHVW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 bwMode="auto">
          <a:xfrm>
            <a:off x="4572000" y="2348880"/>
            <a:ext cx="4064867" cy="379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709119"/>
          </a:xfrm>
        </p:spPr>
        <p:txBody>
          <a:bodyPr>
            <a:normAutofit/>
          </a:bodyPr>
          <a:lstStyle/>
          <a:p>
            <a:r>
              <a:rPr lang="tr-TR" altLang="tr-TR" dirty="0"/>
              <a:t>Kestirilmiş </a:t>
            </a:r>
            <a:r>
              <a:rPr lang="tr-TR" altLang="tr-TR"/>
              <a:t>çember eğrisi, </a:t>
            </a:r>
            <a:endParaRPr lang="tr-TR" altLang="tr-TR" dirty="0"/>
          </a:p>
          <a:p>
            <a:pPr marL="914400" lvl="1" indent="-514350">
              <a:buAutoNum type="alphaLcParenBoth"/>
            </a:pPr>
            <a:r>
              <a:rPr lang="tr-TR" altLang="tr-TR" dirty="0"/>
              <a:t>3 çizgi parçası ile</a:t>
            </a:r>
          </a:p>
          <a:p>
            <a:pPr marL="914400" lvl="1" indent="-514350">
              <a:buAutoNum type="alphaLcParenBoth"/>
            </a:pPr>
            <a:r>
              <a:rPr lang="tr-TR" altLang="tr-TR" dirty="0"/>
              <a:t>6 eğri parçası ile</a:t>
            </a:r>
          </a:p>
          <a:p>
            <a:pPr marL="914400" lvl="1" indent="-514350">
              <a:buAutoNum type="alphaLcParenBoth"/>
            </a:pPr>
            <a:r>
              <a:rPr lang="tr-TR" dirty="0"/>
              <a:t>12 eğri parçası ile</a:t>
            </a:r>
          </a:p>
          <a:p>
            <a:pPr marL="514350" indent="-514350">
              <a:buAutoNum type="alphaLcParenBoth"/>
            </a:pPr>
            <a:endParaRPr lang="tr-TR" dirty="0"/>
          </a:p>
          <a:p>
            <a:pPr marL="0" indent="0">
              <a:buNone/>
            </a:pPr>
            <a:r>
              <a:rPr lang="tr-TR" sz="2800" dirty="0"/>
              <a:t>Alternatif çözümler</a:t>
            </a:r>
          </a:p>
          <a:p>
            <a:pPr marL="0" indent="0">
              <a:buNone/>
            </a:pPr>
            <a:r>
              <a:rPr lang="tr-TR" sz="2800" dirty="0"/>
              <a:t>B-</a:t>
            </a:r>
            <a:r>
              <a:rPr lang="tr-TR" sz="2800" dirty="0" err="1"/>
              <a:t>splines</a:t>
            </a:r>
            <a:r>
              <a:rPr lang="tr-TR" sz="2800" dirty="0"/>
              <a:t> kullanılarak </a:t>
            </a:r>
          </a:p>
          <a:p>
            <a:pPr marL="0" indent="0">
              <a:buNone/>
            </a:pPr>
            <a:r>
              <a:rPr lang="tr-TR" sz="2800" dirty="0"/>
              <a:t>üretilebilir. 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627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Poligon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635080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Bir düzlem yüzeyinde 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üç veya daha fazla köşe noktası (</a:t>
            </a:r>
            <a:r>
              <a:rPr lang="en-US" i="1" dirty="0" err="1"/>
              <a:t>vert</a:t>
            </a:r>
            <a:r>
              <a:rPr lang="tr-TR" i="1" dirty="0" err="1"/>
              <a:t>ex</a:t>
            </a:r>
            <a:r>
              <a:rPr lang="tr-TR" dirty="0"/>
              <a:t>) ile 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bunları birbirine bağlayan</a:t>
            </a:r>
            <a:r>
              <a:rPr lang="en-US" i="1" dirty="0"/>
              <a:t> </a:t>
            </a:r>
            <a:r>
              <a:rPr lang="tr-TR" dirty="0"/>
              <a:t>kenar (</a:t>
            </a:r>
            <a:r>
              <a:rPr lang="tr-TR" i="1" dirty="0" err="1"/>
              <a:t>edge</a:t>
            </a:r>
            <a:r>
              <a:rPr lang="tr-TR" dirty="0"/>
              <a:t>) parçalarından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tr-TR" dirty="0"/>
              <a:t>		oluşan kapalı geometrik şekildir.</a:t>
            </a:r>
          </a:p>
          <a:p>
            <a:pPr>
              <a:lnSpc>
                <a:spcPct val="120000"/>
              </a:lnSpc>
            </a:pPr>
            <a:r>
              <a:rPr lang="en-US" i="1" dirty="0" err="1"/>
              <a:t>Standar</a:t>
            </a:r>
            <a:r>
              <a:rPr lang="tr-TR" i="1" dirty="0"/>
              <a:t>t</a:t>
            </a:r>
            <a:r>
              <a:rPr lang="en-US" i="1" dirty="0"/>
              <a:t> </a:t>
            </a:r>
            <a:r>
              <a:rPr lang="tr-TR" dirty="0"/>
              <a:t>veya </a:t>
            </a:r>
            <a:r>
              <a:rPr lang="tr-TR" i="1" dirty="0"/>
              <a:t>basit </a:t>
            </a:r>
            <a:r>
              <a:rPr lang="tr-TR" dirty="0"/>
              <a:t>poligon</a:t>
            </a:r>
            <a:r>
              <a:rPr lang="en-US" dirty="0"/>
              <a:t>:</a:t>
            </a:r>
            <a:endParaRPr lang="tr-TR" dirty="0"/>
          </a:p>
          <a:p>
            <a:pPr lvl="1">
              <a:lnSpc>
                <a:spcPct val="120000"/>
              </a:lnSpc>
            </a:pPr>
            <a:r>
              <a:rPr lang="tr-TR" dirty="0"/>
              <a:t>Kenarlar birbirleri </a:t>
            </a:r>
            <a:r>
              <a:rPr lang="tr-TR"/>
              <a:t>üzerinden geçmez</a:t>
            </a:r>
            <a:r>
              <a:rPr lang="en-US"/>
              <a:t>.</a:t>
            </a:r>
            <a:endParaRPr lang="tr-TR" dirty="0"/>
          </a:p>
          <a:p>
            <a:pPr lvl="1">
              <a:lnSpc>
                <a:spcPct val="120000"/>
              </a:lnSpc>
            </a:pPr>
            <a:r>
              <a:rPr lang="tr-TR" dirty="0"/>
              <a:t>Tek bir düzlem </a:t>
            </a:r>
            <a:r>
              <a:rPr lang="tr-TR"/>
              <a:t>üzerinde bulunur</a:t>
            </a:r>
            <a:r>
              <a:rPr lang="en-US"/>
              <a:t>.</a:t>
            </a:r>
          </a:p>
          <a:p>
            <a:pPr>
              <a:lnSpc>
                <a:spcPct val="120000"/>
              </a:lnSpc>
            </a:pPr>
            <a:r>
              <a:rPr lang="tr-TR"/>
              <a:t>Aynı düzlem üzerinde olmayan poligon köşeleri bazı yuvarlama hataları yüzünden veya eğri yüzeyleri kestirirken oluşabilir.</a:t>
            </a:r>
          </a:p>
          <a:p>
            <a:pPr lvl="1">
              <a:lnSpc>
                <a:spcPct val="120000"/>
              </a:lnSpc>
            </a:pPr>
            <a:r>
              <a:rPr lang="tr-TR"/>
              <a:t>Bu durumda yüzey ağı üçgenlere bölünür ve bu düzlem kestirimleri düzlem denklemleriyle hesaplanır.</a:t>
            </a:r>
          </a:p>
          <a:p>
            <a:pPr>
              <a:lnSpc>
                <a:spcPct val="120000"/>
              </a:lnSpc>
            </a:pPr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05166" y="2662120"/>
            <a:ext cx="4319011" cy="124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995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Poligon</a:t>
            </a:r>
            <a:endParaRPr lang="en-US" altLang="tr-TR" dirty="0"/>
          </a:p>
        </p:txBody>
      </p:sp>
      <p:pic>
        <p:nvPicPr>
          <p:cNvPr id="28675" name="AADGHVY0.jpg" descr="AADGHV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6"/>
          <a:stretch/>
        </p:blipFill>
        <p:spPr bwMode="auto">
          <a:xfrm>
            <a:off x="971600" y="3645024"/>
            <a:ext cx="6984775" cy="221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28800"/>
                <a:ext cx="8424936" cy="2064560"/>
              </a:xfrm>
            </p:spPr>
            <p:txBody>
              <a:bodyPr>
                <a:normAutofit/>
              </a:bodyPr>
              <a:lstStyle/>
              <a:p>
                <a:r>
                  <a:rPr lang="tr-TR" altLang="tr-TR" sz="2800" dirty="0"/>
                  <a:t>Konveks poligon</a:t>
                </a:r>
              </a:p>
              <a:p>
                <a:pPr lvl="1"/>
                <a:r>
                  <a:rPr lang="tr-TR" sz="2400" dirty="0"/>
                  <a:t>Tüm açıları 180</a:t>
                </a:r>
                <a14:m>
                  <m:oMath xmlns:m="http://schemas.openxmlformats.org/officeDocument/2006/math">
                    <m:r>
                      <a:rPr lang="tr-TR" sz="24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sz="2400" dirty="0"/>
                  <a:t> den küçük</a:t>
                </a:r>
              </a:p>
              <a:p>
                <a:pPr lvl="1"/>
                <a:r>
                  <a:rPr lang="tr-TR" sz="2400" dirty="0"/>
                  <a:t>Bir doğru en fazla 2 sınır </a:t>
                </a:r>
              </a:p>
              <a:p>
                <a:pPr marL="457200" lvl="1" indent="0">
                  <a:buNone/>
                </a:pPr>
                <a:r>
                  <a:rPr lang="tr-TR" sz="2400" dirty="0"/>
                  <a:t>     noktasını keser.</a:t>
                </a:r>
              </a:p>
              <a:p>
                <a:pPr marL="457200" lvl="1" indent="0">
                  <a:buNone/>
                </a:pPr>
                <a:endParaRPr lang="tr-TR" sz="24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28800"/>
                <a:ext cx="8424936" cy="2064560"/>
              </a:xfrm>
              <a:blipFill rotWithShape="1">
                <a:blip r:embed="rId4"/>
                <a:stretch>
                  <a:fillRect l="-1230" t="-265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4572000" y="1628799"/>
                <a:ext cx="4896544" cy="2064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altLang="tr-TR" sz="2800" dirty="0"/>
                  <a:t>Konkav poligon</a:t>
                </a:r>
              </a:p>
              <a:p>
                <a:pPr lvl="1"/>
                <a:r>
                  <a:rPr lang="tr-TR" sz="2400" dirty="0"/>
                  <a:t>Herhangi bir açısı 180</a:t>
                </a:r>
                <a14:m>
                  <m:oMath xmlns:m="http://schemas.openxmlformats.org/officeDocument/2006/math">
                    <m:r>
                      <a:rPr lang="tr-TR" sz="24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sz="2400" dirty="0"/>
                  <a:t> </a:t>
                </a:r>
                <a:r>
                  <a:rPr lang="tr-TR" sz="2400"/>
                  <a:t>den büyük</a:t>
                </a:r>
                <a:endParaRPr lang="en-US" sz="2400"/>
              </a:p>
              <a:p>
                <a:pPr lvl="1"/>
                <a:r>
                  <a:rPr lang="tr-TR" sz="2400"/>
                  <a:t>Bir doğru 2</a:t>
                </a:r>
                <a:r>
                  <a:rPr lang="en-US" sz="2400"/>
                  <a:t>’den fazla</a:t>
                </a:r>
                <a:r>
                  <a:rPr lang="tr-TR" sz="2400"/>
                  <a:t> sınır </a:t>
                </a:r>
              </a:p>
              <a:p>
                <a:pPr marL="457200" lvl="1" indent="0">
                  <a:buNone/>
                </a:pPr>
                <a:r>
                  <a:rPr lang="tr-TR" sz="2400"/>
                  <a:t>     noktasını </a:t>
                </a:r>
                <a:r>
                  <a:rPr lang="en-US" sz="2400"/>
                  <a:t>kesebilir</a:t>
                </a:r>
                <a:r>
                  <a:rPr lang="tr-TR" sz="2400"/>
                  <a:t>.</a:t>
                </a:r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28799"/>
                <a:ext cx="4896544" cy="2064561"/>
              </a:xfrm>
              <a:prstGeom prst="rect">
                <a:avLst/>
              </a:prstGeom>
              <a:blipFill>
                <a:blip r:embed="rId5"/>
                <a:stretch>
                  <a:fillRect l="-2242" t="-4720" b="-4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İçerik Yer Tutucusu 2"/>
          <p:cNvSpPr txBox="1">
            <a:spLocks/>
          </p:cNvSpPr>
          <p:nvPr/>
        </p:nvSpPr>
        <p:spPr>
          <a:xfrm>
            <a:off x="341784" y="5949280"/>
            <a:ext cx="8460431" cy="72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altLang="tr-TR" sz="2400" dirty="0"/>
              <a:t>Konveks olmayan tüm poligonlar konkavdır.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960213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Dejenere Poligon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Eşdoğru</a:t>
            </a:r>
            <a:r>
              <a:rPr lang="tr-TR" dirty="0"/>
              <a:t> üzerinde veya aynı koordinata sahip birden fazla köşe noktası olan poligondur.</a:t>
            </a:r>
          </a:p>
          <a:p>
            <a:r>
              <a:rPr lang="tr-TR" dirty="0"/>
              <a:t>3 köşe noktasından az nokta içeren poligonları da ifade eder.</a:t>
            </a:r>
          </a:p>
          <a:p>
            <a:r>
              <a:rPr lang="tr-TR" dirty="0"/>
              <a:t>Dejenere poligonların </a:t>
            </a:r>
            <a:r>
              <a:rPr lang="tr-TR"/>
              <a:t>kontrolü programadır</a:t>
            </a:r>
            <a:r>
              <a:rPr lang="en-US"/>
              <a:t>.</a:t>
            </a:r>
            <a:endParaRPr lang="tr-TR" dirty="0"/>
          </a:p>
          <a:p>
            <a:pPr lvl="1"/>
            <a:r>
              <a:rPr lang="tr-TR" dirty="0"/>
              <a:t>Grafik kütüphanesi için bunun kontrolü fazladan iş yükü gerektirir.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0799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Konkav Poligon ve </a:t>
            </a:r>
            <a:r>
              <a:rPr lang="tr-TR" dirty="0" err="1"/>
              <a:t>OpenGL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Konkav poligonlar için renk dolum algoritmaları çalışmaz.</a:t>
            </a:r>
          </a:p>
          <a:p>
            <a:pPr lvl="1"/>
            <a:r>
              <a:rPr lang="tr-TR" dirty="0"/>
              <a:t>Bunun için konkav poligonların konveks poligonlara dönüştürülmesi gerekir.</a:t>
            </a:r>
          </a:p>
          <a:p>
            <a:r>
              <a:rPr lang="tr-TR" dirty="0"/>
              <a:t>Konkav poligon bölüm algoritması grafik kütüphanesinde yer almaz.</a:t>
            </a:r>
          </a:p>
          <a:p>
            <a:pPr lvl="1"/>
            <a:r>
              <a:rPr lang="tr-TR" dirty="0" err="1"/>
              <a:t>OpenGL</a:t>
            </a:r>
            <a:r>
              <a:rPr lang="tr-TR" dirty="0"/>
              <a:t> işlenmek üzere verilen poligonların konveks olmasını gerektirir.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9935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Renk Dolu Alanlar</a:t>
            </a:r>
            <a:endParaRPr lang="en-US" altLang="tr-TR" dirty="0"/>
          </a:p>
        </p:txBody>
      </p:sp>
      <p:pic>
        <p:nvPicPr>
          <p:cNvPr id="24579" name="AADGHVX0.jpg" descr="AADGHV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25"/>
          <a:stretch/>
        </p:blipFill>
        <p:spPr bwMode="auto">
          <a:xfrm>
            <a:off x="667756" y="3323530"/>
            <a:ext cx="8226425" cy="2530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154076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r-TR"/>
              <a:t>Genelde poli</a:t>
            </a:r>
            <a:r>
              <a:rPr lang="en-US"/>
              <a:t>gon</a:t>
            </a:r>
            <a:r>
              <a:rPr lang="tr-TR"/>
              <a:t>larla </a:t>
            </a:r>
            <a:r>
              <a:rPr lang="tr-TR" dirty="0"/>
              <a:t>tanımlanmış bölgelerin içi doldurulur.</a:t>
            </a:r>
          </a:p>
          <a:p>
            <a:pPr>
              <a:lnSpc>
                <a:spcPct val="120000"/>
              </a:lnSpc>
            </a:pPr>
            <a:r>
              <a:rPr lang="tr-TR" dirty="0"/>
              <a:t>Eğri bölgeler yine lineer denklemler ile </a:t>
            </a:r>
            <a:r>
              <a:rPr lang="tr-TR"/>
              <a:t>üretilmiş pol</a:t>
            </a:r>
            <a:r>
              <a:rPr lang="en-US"/>
              <a:t>igon </a:t>
            </a:r>
            <a:r>
              <a:rPr lang="tr-TR"/>
              <a:t>noktaları </a:t>
            </a:r>
            <a:r>
              <a:rPr lang="tr-TR" dirty="0"/>
              <a:t>ile </a:t>
            </a:r>
            <a:r>
              <a:rPr lang="tr-TR"/>
              <a:t>ifade </a:t>
            </a:r>
            <a:r>
              <a:rPr lang="en-US"/>
              <a:t>edilebilir</a:t>
            </a:r>
            <a:r>
              <a:rPr lang="tr-TR"/>
              <a:t>.</a:t>
            </a:r>
            <a:endParaRPr lang="tr-TR" dirty="0"/>
          </a:p>
        </p:txBody>
      </p:sp>
      <p:sp>
        <p:nvSpPr>
          <p:cNvPr id="2" name="Dikdörtgen 1"/>
          <p:cNvSpPr/>
          <p:nvPr/>
        </p:nvSpPr>
        <p:spPr>
          <a:xfrm>
            <a:off x="395536" y="5795972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tr-TR" dirty="0"/>
              <a:t>İçi dolu çember bölgesi</a:t>
            </a:r>
            <a:r>
              <a:rPr lang="en-US" altLang="tr-TR" dirty="0"/>
              <a:t> </a:t>
            </a:r>
            <a:endParaRPr lang="tr-TR" altLang="tr-TR" dirty="0"/>
          </a:p>
        </p:txBody>
      </p:sp>
      <p:sp>
        <p:nvSpPr>
          <p:cNvPr id="3" name="Dikdörtgen 2"/>
          <p:cNvSpPr/>
          <p:nvPr/>
        </p:nvSpPr>
        <p:spPr>
          <a:xfrm>
            <a:off x="2843808" y="5805264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tr-TR"/>
              <a:t>İçi dolu kapalı poligon bölgesi</a:t>
            </a:r>
            <a:endParaRPr lang="tr-TR" altLang="tr-TR" dirty="0"/>
          </a:p>
        </p:txBody>
      </p:sp>
      <p:sp>
        <p:nvSpPr>
          <p:cNvPr id="5" name="Dikdörtgen 4"/>
          <p:cNvSpPr/>
          <p:nvPr/>
        </p:nvSpPr>
        <p:spPr>
          <a:xfrm>
            <a:off x="6228184" y="5734997"/>
            <a:ext cx="2550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tr-TR" dirty="0"/>
              <a:t>Düzensiz eğrilmiş sınırları olan için dolu bir bölge</a:t>
            </a:r>
          </a:p>
        </p:txBody>
      </p:sp>
    </p:spTree>
    <p:extLst>
      <p:ext uri="{BB962C8B-B14F-4D97-AF65-F5344CB8AC3E}">
        <p14:creationId xmlns:p14="http://schemas.microsoft.com/office/powerpoint/2010/main" val="1035516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38" y="3789040"/>
            <a:ext cx="2725574" cy="133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473" y="5229200"/>
            <a:ext cx="17049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Alan Doldurma Öğeleri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923112" cy="4525963"/>
          </a:xfrm>
        </p:spPr>
        <p:txBody>
          <a:bodyPr>
            <a:normAutofit/>
          </a:bodyPr>
          <a:lstStyle/>
          <a:p>
            <a:r>
              <a:rPr lang="tr-TR" b="1" dirty="0"/>
              <a:t>GL_POLYGON</a:t>
            </a:r>
            <a:r>
              <a:rPr lang="tr-TR" dirty="0"/>
              <a:t>: konveks poligon</a:t>
            </a:r>
          </a:p>
          <a:p>
            <a:endParaRPr lang="tr-TR" dirty="0"/>
          </a:p>
          <a:p>
            <a:r>
              <a:rPr lang="en-US" b="1" dirty="0"/>
              <a:t>GL_</a:t>
            </a:r>
            <a:r>
              <a:rPr lang="tr-TR" b="1" dirty="0"/>
              <a:t>TRIANGLES</a:t>
            </a:r>
            <a:r>
              <a:rPr lang="en-US" dirty="0"/>
              <a:t>: </a:t>
            </a:r>
            <a:r>
              <a:rPr lang="tr-TR" dirty="0"/>
              <a:t>bir dizi üçgen</a:t>
            </a:r>
          </a:p>
          <a:p>
            <a:endParaRPr lang="tr-TR" dirty="0"/>
          </a:p>
          <a:p>
            <a:r>
              <a:rPr lang="tr-TR" b="1" dirty="0"/>
              <a:t>GL_TRIANGLE_STRIP</a:t>
            </a:r>
            <a:r>
              <a:rPr lang="tr-TR" dirty="0"/>
              <a:t>: üçgen şeridi</a:t>
            </a:r>
          </a:p>
          <a:p>
            <a:endParaRPr lang="tr-TR" dirty="0"/>
          </a:p>
          <a:p>
            <a:r>
              <a:rPr lang="tr-TR" b="1" dirty="0"/>
              <a:t>GL_TRIANGLE_FAN</a:t>
            </a:r>
            <a:r>
              <a:rPr lang="tr-TR" dirty="0"/>
              <a:t>: üçgen yelpazesi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21" y="1418581"/>
            <a:ext cx="1512168" cy="123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22" y="2708920"/>
            <a:ext cx="2848166" cy="108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411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Alan Doldurma Öğeleri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923112" cy="4525963"/>
          </a:xfrm>
        </p:spPr>
        <p:txBody>
          <a:bodyPr>
            <a:normAutofit/>
          </a:bodyPr>
          <a:lstStyle/>
          <a:p>
            <a:r>
              <a:rPr lang="tr-TR" b="1" dirty="0"/>
              <a:t>GL_QUADS</a:t>
            </a:r>
            <a:r>
              <a:rPr lang="tr-TR" dirty="0"/>
              <a:t>: bir dizi dörtgen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en-US" b="1" dirty="0"/>
              <a:t>GL_</a:t>
            </a:r>
            <a:r>
              <a:rPr lang="tr-TR" b="1" dirty="0"/>
              <a:t>QUAD_STRIP</a:t>
            </a:r>
            <a:r>
              <a:rPr lang="en-US" dirty="0"/>
              <a:t>:</a:t>
            </a:r>
            <a:r>
              <a:rPr lang="tr-TR" dirty="0"/>
              <a:t> dörtgen şeridi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2278222"/>
            <a:ext cx="3812847" cy="143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97152"/>
            <a:ext cx="3403640" cy="15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6822565" y="3861048"/>
            <a:ext cx="2088232" cy="144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Noktaların sıralaması önemli!!!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25378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Sağ El Düzeni ve Sol El Düzeni Koordinat Sistemi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/>
          </a:bodyPr>
          <a:lstStyle/>
          <a:p>
            <a:pPr marL="388849" indent="-293797" defTabSz="414772">
              <a:lnSpc>
                <a:spcPct val="11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lang="tr-TR" sz="2800" kern="0" dirty="0"/>
              <a:t>Üç ana yön</a:t>
            </a:r>
            <a:r>
              <a:rPr lang="en-US" sz="2800" kern="0" dirty="0"/>
              <a:t>: </a:t>
            </a:r>
            <a:r>
              <a:rPr lang="tr-TR" sz="2800" kern="0" dirty="0"/>
              <a:t>3-B uzayda </a:t>
            </a:r>
            <a:r>
              <a:rPr lang="en-US" sz="2800" i="1" kern="0" dirty="0"/>
              <a:t>x</a:t>
            </a:r>
            <a:r>
              <a:rPr lang="en-US" sz="2800" kern="0" dirty="0"/>
              <a:t>, </a:t>
            </a:r>
            <a:r>
              <a:rPr lang="en-US" sz="2800" i="1" kern="0" dirty="0"/>
              <a:t>y</a:t>
            </a:r>
            <a:r>
              <a:rPr lang="en-US" sz="2800" kern="0" dirty="0"/>
              <a:t>, </a:t>
            </a:r>
            <a:r>
              <a:rPr lang="tr-TR" sz="2800" kern="0" dirty="0"/>
              <a:t>ve </a:t>
            </a:r>
            <a:r>
              <a:rPr lang="en-US" sz="2800" i="1" kern="0" dirty="0"/>
              <a:t>z</a:t>
            </a:r>
            <a:r>
              <a:rPr lang="en-US" sz="2800" kern="0" dirty="0"/>
              <a:t> </a:t>
            </a:r>
            <a:r>
              <a:rPr lang="tr-TR" sz="2800" kern="0" dirty="0"/>
              <a:t>koordinatları</a:t>
            </a:r>
          </a:p>
          <a:p>
            <a:pPr marL="388849" indent="-293797" defTabSz="414772">
              <a:lnSpc>
                <a:spcPct val="11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lang="tr-TR" sz="2800" kern="0" dirty="0"/>
              <a:t>Sağ el düzeninde</a:t>
            </a:r>
            <a:r>
              <a:rPr lang="en-US" sz="2800" kern="0" dirty="0"/>
              <a:t> </a:t>
            </a:r>
            <a:r>
              <a:rPr lang="en-US" sz="2800" i="1" kern="0" dirty="0"/>
              <a:t>x</a:t>
            </a:r>
            <a:r>
              <a:rPr lang="en-US" sz="2800" kern="0" dirty="0"/>
              <a:t>, </a:t>
            </a:r>
            <a:r>
              <a:rPr lang="en-US" sz="2800" i="1" kern="0" dirty="0"/>
              <a:t>y</a:t>
            </a:r>
            <a:r>
              <a:rPr lang="en-US" sz="2800" kern="0" dirty="0"/>
              <a:t>, </a:t>
            </a:r>
            <a:r>
              <a:rPr lang="en-US" sz="2800" i="1" kern="0" dirty="0"/>
              <a:t>z</a:t>
            </a:r>
            <a:r>
              <a:rPr lang="en-US" sz="2800" kern="0" dirty="0"/>
              <a:t> </a:t>
            </a:r>
            <a:r>
              <a:rPr lang="tr-TR" sz="2800" kern="0" dirty="0"/>
              <a:t>koordinat sistemi</a:t>
            </a:r>
            <a:r>
              <a:rPr lang="en-US" sz="2800" kern="0" dirty="0"/>
              <a:t>: </a:t>
            </a:r>
            <a:endParaRPr lang="tr-TR" sz="2800" kern="0" dirty="0"/>
          </a:p>
          <a:p>
            <a:pPr lvl="1">
              <a:buClr>
                <a:srgbClr val="000000"/>
              </a:buClr>
              <a:buSzPct val="45000"/>
              <a:defRPr/>
            </a:pPr>
            <a:r>
              <a:rPr lang="tr-TR" sz="2200" dirty="0"/>
              <a:t>Sağ elin avuç içi ve parmakları +x eksenine uzatılır</a:t>
            </a:r>
          </a:p>
          <a:p>
            <a:pPr lvl="1">
              <a:buClr>
                <a:srgbClr val="000000"/>
              </a:buClr>
              <a:buSzPct val="45000"/>
              <a:defRPr/>
            </a:pPr>
            <a:r>
              <a:rPr lang="tr-TR" sz="2200" dirty="0"/>
              <a:t>orta parmak +y</a:t>
            </a:r>
            <a:r>
              <a:rPr lang="en-US" sz="2200" dirty="0"/>
              <a:t> </a:t>
            </a:r>
            <a:r>
              <a:rPr lang="tr-TR" sz="2200" dirty="0"/>
              <a:t>eksenine doğru kıvrılır</a:t>
            </a:r>
          </a:p>
          <a:p>
            <a:pPr lvl="1">
              <a:buClr>
                <a:srgbClr val="000000"/>
              </a:buClr>
              <a:buSzPct val="45000"/>
              <a:defRPr/>
            </a:pPr>
            <a:r>
              <a:rPr lang="tr-TR" sz="2200" dirty="0"/>
              <a:t>başparmak</a:t>
            </a:r>
            <a:r>
              <a:rPr lang="en-US" sz="2200" dirty="0"/>
              <a:t> +z </a:t>
            </a:r>
            <a:r>
              <a:rPr lang="tr-TR" sz="2200" dirty="0"/>
              <a:t>eksenini gösterir</a:t>
            </a:r>
            <a:endParaRPr lang="en-US" sz="2200" dirty="0"/>
          </a:p>
          <a:p>
            <a:endParaRPr lang="tr-TR" sz="2800" dirty="0"/>
          </a:p>
        </p:txBody>
      </p:sp>
      <p:pic>
        <p:nvPicPr>
          <p:cNvPr id="4" name="Picture 14" descr="rh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87758"/>
            <a:ext cx="2766107" cy="215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9" descr="left_handed_system cop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33056"/>
            <a:ext cx="2904412" cy="226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1115616" y="6177004"/>
            <a:ext cx="34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Sağ el düzeninde koordinat sistemi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4949915" y="6242444"/>
            <a:ext cx="33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Sol el düzeninde koordinat sistemi</a:t>
            </a:r>
          </a:p>
        </p:txBody>
      </p:sp>
    </p:spTree>
    <p:extLst>
      <p:ext uri="{BB962C8B-B14F-4D97-AF65-F5344CB8AC3E}">
        <p14:creationId xmlns:p14="http://schemas.microsoft.com/office/powerpoint/2010/main" val="133778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GL_POLYGON</a:t>
            </a:r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539552" y="1556792"/>
            <a:ext cx="4608512" cy="4648200"/>
          </a:xfrm>
        </p:spPr>
        <p:txBody>
          <a:bodyPr>
            <a:normAutofit/>
          </a:bodyPr>
          <a:lstStyle/>
          <a:p>
            <a:r>
              <a:rPr lang="tr-TR" altLang="tr-TR" dirty="0"/>
              <a:t>Verilen 6 köşe noktası için poligon dolum alanları</a:t>
            </a:r>
          </a:p>
          <a:p>
            <a:pPr lvl="1"/>
            <a:r>
              <a:rPr lang="tr-TR" altLang="tr-TR" dirty="0"/>
              <a:t>Tek konveks poligon alanı</a:t>
            </a:r>
          </a:p>
          <a:p>
            <a:pPr lvl="1"/>
            <a:r>
              <a:rPr lang="tr-TR" altLang="tr-TR" dirty="0"/>
              <a:t>Noktalar saat yönünün tersine verilir.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56792"/>
            <a:ext cx="2982978" cy="2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İçerik Yer Tutucusu 2"/>
          <p:cNvSpPr txBox="1">
            <a:spLocks/>
          </p:cNvSpPr>
          <p:nvPr/>
        </p:nvSpPr>
        <p:spPr>
          <a:xfrm>
            <a:off x="5261330" y="4005062"/>
            <a:ext cx="2988840" cy="2448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sz="1800" dirty="0" err="1">
                <a:cs typeface="Times" charset="0"/>
              </a:rPr>
              <a:t>glBegin</a:t>
            </a:r>
            <a:r>
              <a:rPr lang="en-US" altLang="tr-TR" sz="1800" dirty="0">
                <a:cs typeface="Times" charset="0"/>
              </a:rPr>
              <a:t> </a:t>
            </a:r>
            <a:r>
              <a:rPr lang="en-US" altLang="tr-TR" sz="1800" dirty="0"/>
              <a:t>(GL_</a:t>
            </a:r>
            <a:r>
              <a:rPr lang="tr-TR" altLang="tr-TR" sz="1800" dirty="0"/>
              <a:t>POLYGON</a:t>
            </a:r>
            <a:r>
              <a:rPr lang="en-US" altLang="tr-TR" sz="1800" dirty="0"/>
              <a:t>)</a:t>
            </a:r>
            <a:r>
              <a:rPr lang="tr-TR" altLang="tr-TR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glVertex2iv(p2);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glVertex2iv(p3);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glVertex2iv(p4);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glVertex2iv(p5);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glVertex2iv(p6);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 err="1"/>
              <a:t>glEnd</a:t>
            </a:r>
            <a:r>
              <a:rPr lang="tr-TR" sz="1800" dirty="0"/>
              <a:t>();	</a:t>
            </a:r>
          </a:p>
        </p:txBody>
      </p:sp>
    </p:spTree>
    <p:extLst>
      <p:ext uri="{BB962C8B-B14F-4D97-AF65-F5344CB8AC3E}">
        <p14:creationId xmlns:p14="http://schemas.microsoft.com/office/powerpoint/2010/main" val="4038850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GL_ TRIANGLES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17" y="1503964"/>
            <a:ext cx="3030583" cy="237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539552" y="1556792"/>
                <a:ext cx="4608512" cy="4648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altLang="tr-TR" dirty="0"/>
                  <a:t>Verilen 6 köşe noktası için poligon dolum alanları</a:t>
                </a:r>
              </a:p>
              <a:p>
                <a:pPr lvl="1"/>
                <a:r>
                  <a:rPr lang="tr-TR" altLang="tr-TR" dirty="0"/>
                  <a:t>İki bağımsız üçgen alanı</a:t>
                </a:r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tr-TR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tr-TR" dirty="0"/>
                  <a:t> üçgen</a:t>
                </a:r>
              </a:p>
              <a:p>
                <a:pPr lvl="1"/>
                <a:r>
                  <a:rPr lang="tr-TR" dirty="0"/>
                  <a:t>n üçgen indeksi ise</a:t>
                </a:r>
              </a:p>
              <a:p>
                <a:pPr lvl="2"/>
                <a:r>
                  <a:rPr lang="tr-TR" dirty="0"/>
                  <a:t>n=1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n=2 (p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, p</a:t>
                </a:r>
                <a:r>
                  <a:rPr lang="tr-TR" baseline="-25000" dirty="0"/>
                  <a:t>5</a:t>
                </a:r>
                <a:r>
                  <a:rPr lang="tr-TR" dirty="0"/>
                  <a:t>)</a:t>
                </a:r>
              </a:p>
              <a:p>
                <a:pPr lvl="1"/>
                <a:r>
                  <a:rPr lang="tr-TR" dirty="0"/>
                  <a:t>n. üçgen için listeden </a:t>
                </a:r>
              </a:p>
              <a:p>
                <a:pPr marL="457200" lvl="1" indent="0">
                  <a:buNone/>
                </a:pPr>
                <a:r>
                  <a:rPr lang="tr-TR" dirty="0"/>
                  <a:t>    (3(n-1)+1, 3(n-1)+2, </a:t>
                </a:r>
              </a:p>
              <a:p>
                <a:pPr marL="457200" lvl="1" indent="0">
                  <a:buNone/>
                </a:pPr>
                <a:r>
                  <a:rPr lang="tr-TR" dirty="0"/>
                  <a:t>    3(n-1)+3) indekslerindeki</a:t>
                </a:r>
              </a:p>
              <a:p>
                <a:pPr marL="457200" lvl="1" indent="0">
                  <a:buNone/>
                </a:pPr>
                <a:r>
                  <a:rPr lang="tr-TR" dirty="0"/>
                  <a:t>    noktalar seçilir.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tr-TR" altLang="tr-TR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56792"/>
                <a:ext cx="4608512" cy="4648200"/>
              </a:xfrm>
              <a:prstGeom prst="rect">
                <a:avLst/>
              </a:prstGeom>
              <a:blipFill rotWithShape="1">
                <a:blip r:embed="rId4"/>
                <a:stretch>
                  <a:fillRect l="-2781" t="-3408" r="-25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İçerik Yer Tutucusu 2"/>
          <p:cNvSpPr txBox="1">
            <a:spLocks/>
          </p:cNvSpPr>
          <p:nvPr/>
        </p:nvSpPr>
        <p:spPr>
          <a:xfrm>
            <a:off x="5141817" y="3789040"/>
            <a:ext cx="3744416" cy="2448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sz="1800" dirty="0" err="1">
                <a:cs typeface="Times" charset="0"/>
              </a:rPr>
              <a:t>glBegin</a:t>
            </a:r>
            <a:r>
              <a:rPr lang="en-US" altLang="tr-TR" sz="1800" dirty="0">
                <a:cs typeface="Times" charset="0"/>
              </a:rPr>
              <a:t> </a:t>
            </a:r>
            <a:r>
              <a:rPr lang="en-US" altLang="tr-TR" sz="1800" dirty="0"/>
              <a:t>(GL_</a:t>
            </a:r>
            <a:r>
              <a:rPr lang="tr-TR" altLang="tr-TR" sz="1800" dirty="0"/>
              <a:t>TRIANGLES</a:t>
            </a:r>
            <a:r>
              <a:rPr lang="en-US" altLang="tr-TR" sz="1800" dirty="0"/>
              <a:t>)</a:t>
            </a:r>
            <a:r>
              <a:rPr lang="tr-TR" altLang="tr-TR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glVertex2iv(p2);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glVertex2iv(p6);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glVertex2iv(p3);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glVertex2iv(p4);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glVertex2iv(p5);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 err="1"/>
              <a:t>glEnd</a:t>
            </a:r>
            <a:r>
              <a:rPr lang="tr-TR" sz="1800" dirty="0"/>
              <a:t>();	</a:t>
            </a:r>
          </a:p>
        </p:txBody>
      </p:sp>
    </p:spTree>
    <p:extLst>
      <p:ext uri="{BB962C8B-B14F-4D97-AF65-F5344CB8AC3E}">
        <p14:creationId xmlns:p14="http://schemas.microsoft.com/office/powerpoint/2010/main" val="264599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GL_TRIANGLE_STRIP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484784"/>
                <a:ext cx="4824536" cy="5040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altLang="tr-TR" dirty="0"/>
                  <a:t>Verilen 6 köşe noktası için poligon dolum alanları</a:t>
                </a:r>
              </a:p>
              <a:p>
                <a:pPr lvl="1"/>
                <a:r>
                  <a:rPr lang="tr-TR" altLang="tr-TR"/>
                  <a:t>Dört </a:t>
                </a:r>
                <a:r>
                  <a:rPr lang="en-US" altLang="tr-TR"/>
                  <a:t>adet </a:t>
                </a:r>
                <a:r>
                  <a:rPr lang="tr-TR" altLang="tr-TR"/>
                  <a:t>bağlı </a:t>
                </a:r>
                <a:r>
                  <a:rPr lang="tr-TR" altLang="tr-TR" dirty="0"/>
                  <a:t>üçgen alanı</a:t>
                </a:r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𝑁</m:t>
                    </m:r>
                    <m:r>
                      <a:rPr lang="tr-TR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tr-TR" dirty="0"/>
                  <a:t> üçgen</a:t>
                </a:r>
              </a:p>
              <a:p>
                <a:pPr lvl="1"/>
                <a:r>
                  <a:rPr lang="tr-TR" dirty="0"/>
                  <a:t>n üçgen indeksi ise</a:t>
                </a:r>
              </a:p>
              <a:p>
                <a:pPr lvl="2"/>
                <a:r>
                  <a:rPr lang="tr-TR" dirty="0"/>
                  <a:t>n=1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n=2 (p</a:t>
                </a:r>
                <a:r>
                  <a:rPr lang="tr-TR" baseline="-25000" dirty="0"/>
                  <a:t>6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n=3 (p</a:t>
                </a:r>
                <a:r>
                  <a:rPr lang="tr-TR" baseline="-25000" dirty="0"/>
                  <a:t>6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5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n=4 (p</a:t>
                </a:r>
                <a:r>
                  <a:rPr lang="tr-TR" baseline="-25000" dirty="0"/>
                  <a:t>5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)</a:t>
                </a:r>
              </a:p>
              <a:p>
                <a:pPr lvl="1"/>
                <a:r>
                  <a:rPr lang="tr-TR" dirty="0"/>
                  <a:t>n tek ise listeden (n, n+1, n+2) indekslerindeki noktalar seçilir.</a:t>
                </a:r>
              </a:p>
              <a:p>
                <a:pPr lvl="1"/>
                <a:r>
                  <a:rPr lang="tr-TR" dirty="0"/>
                  <a:t>n çift ise listeden (n+1, n, n+2) indekslerindeki noktalar seçilir.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tr-TR" altLang="tr-TR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84784"/>
                <a:ext cx="4824536" cy="5040561"/>
              </a:xfrm>
              <a:prstGeom prst="rect">
                <a:avLst/>
              </a:prstGeom>
              <a:blipFill>
                <a:blip r:embed="rId5"/>
                <a:stretch>
                  <a:fillRect l="-214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İçerik Yer Tutucusu 2"/>
          <p:cNvSpPr txBox="1">
            <a:spLocks/>
          </p:cNvSpPr>
          <p:nvPr/>
        </p:nvSpPr>
        <p:spPr>
          <a:xfrm>
            <a:off x="5148064" y="3739547"/>
            <a:ext cx="4104456" cy="2780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sz="1800" dirty="0" err="1">
                <a:cs typeface="Times" charset="0"/>
              </a:rPr>
              <a:t>glBegin</a:t>
            </a:r>
            <a:r>
              <a:rPr lang="en-US" altLang="tr-TR" sz="1800" dirty="0">
                <a:cs typeface="Times" charset="0"/>
              </a:rPr>
              <a:t> </a:t>
            </a:r>
            <a:r>
              <a:rPr lang="en-US" altLang="tr-TR" sz="1800" dirty="0"/>
              <a:t>(GL_</a:t>
            </a:r>
            <a:r>
              <a:rPr lang="tr-TR" altLang="tr-TR" sz="1800" dirty="0"/>
              <a:t>TRIANGLE_STRIP</a:t>
            </a:r>
            <a:r>
              <a:rPr lang="en-US" altLang="tr-TR" sz="1800" dirty="0"/>
              <a:t>)</a:t>
            </a:r>
            <a:r>
              <a:rPr lang="tr-TR" altLang="tr-TR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glVertex2iv(p2);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glVertex2iv(p6);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glVertex2iv(p3);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glVertex2iv(p5);</a:t>
            </a:r>
          </a:p>
          <a:p>
            <a:pPr marL="0" indent="0">
              <a:buNone/>
            </a:pPr>
            <a:r>
              <a:rPr lang="tr-TR" sz="1800" dirty="0"/>
              <a:t>	glVertex2iv(p4);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 err="1"/>
              <a:t>glEnd</a:t>
            </a:r>
            <a:r>
              <a:rPr lang="tr-TR" sz="1800" dirty="0"/>
              <a:t>();	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225" y="1412775"/>
            <a:ext cx="3000086" cy="232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98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GL_TRIANGLE_FAN</a:t>
            </a:r>
          </a:p>
        </p:txBody>
      </p:sp>
      <p:sp>
        <p:nvSpPr>
          <p:cNvPr id="8" name="İçerik Yer Tutucusu 2"/>
          <p:cNvSpPr txBox="1">
            <a:spLocks/>
          </p:cNvSpPr>
          <p:nvPr/>
        </p:nvSpPr>
        <p:spPr>
          <a:xfrm>
            <a:off x="5141817" y="3849532"/>
            <a:ext cx="4104456" cy="2780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sz="1800" dirty="0" err="1">
                <a:cs typeface="Times" charset="0"/>
              </a:rPr>
              <a:t>glBegin</a:t>
            </a:r>
            <a:r>
              <a:rPr lang="en-US" altLang="tr-TR" sz="1800" dirty="0">
                <a:cs typeface="Times" charset="0"/>
              </a:rPr>
              <a:t> </a:t>
            </a:r>
            <a:r>
              <a:rPr lang="en-US" altLang="tr-TR" sz="1800" dirty="0"/>
              <a:t>(GL_</a:t>
            </a:r>
            <a:r>
              <a:rPr lang="tr-TR" altLang="tr-TR" sz="1800" dirty="0"/>
              <a:t>TRIANGLE_FAN</a:t>
            </a:r>
            <a:r>
              <a:rPr lang="en-US" altLang="tr-TR" sz="1800" dirty="0"/>
              <a:t>)</a:t>
            </a:r>
            <a:r>
              <a:rPr lang="tr-TR" altLang="tr-TR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glVertex2iv(p2);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glVertex2iv(p3);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glVertex2iv(p4);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glVertex2iv(p5);</a:t>
            </a:r>
          </a:p>
          <a:p>
            <a:pPr marL="0" indent="0">
              <a:buNone/>
            </a:pPr>
            <a:r>
              <a:rPr lang="tr-TR" sz="1800" dirty="0"/>
              <a:t>	glVertex2iv(p6);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 err="1"/>
              <a:t>glEnd</a:t>
            </a:r>
            <a:r>
              <a:rPr lang="tr-TR" sz="1800" dirty="0"/>
              <a:t>();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91078"/>
            <a:ext cx="302433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484784"/>
                <a:ext cx="4824536" cy="5040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altLang="tr-TR" dirty="0"/>
                  <a:t>Verilen 6 köşe noktası için poligon dolum alanları</a:t>
                </a:r>
              </a:p>
              <a:p>
                <a:pPr lvl="1"/>
                <a:r>
                  <a:rPr lang="tr-TR" altLang="tr-TR"/>
                  <a:t>Dört </a:t>
                </a:r>
                <a:r>
                  <a:rPr lang="en-US" altLang="tr-TR"/>
                  <a:t>adet </a:t>
                </a:r>
                <a:r>
                  <a:rPr lang="tr-TR" altLang="tr-TR"/>
                  <a:t>bağlı </a:t>
                </a:r>
                <a:r>
                  <a:rPr lang="tr-TR" altLang="tr-TR" dirty="0"/>
                  <a:t>üçgen alanı</a:t>
                </a:r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𝑁</m:t>
                    </m:r>
                    <m:r>
                      <a:rPr lang="tr-TR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tr-TR" dirty="0"/>
                  <a:t> üçgen</a:t>
                </a:r>
              </a:p>
              <a:p>
                <a:pPr lvl="1"/>
                <a:r>
                  <a:rPr lang="tr-TR" dirty="0"/>
                  <a:t>n üçgen indeksi ise</a:t>
                </a:r>
              </a:p>
              <a:p>
                <a:pPr lvl="2"/>
                <a:r>
                  <a:rPr lang="tr-TR" dirty="0"/>
                  <a:t>n=1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n=2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n=3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, p</a:t>
                </a:r>
                <a:r>
                  <a:rPr lang="tr-TR" baseline="-25000" dirty="0"/>
                  <a:t>5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n=4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5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)</a:t>
                </a:r>
              </a:p>
              <a:p>
                <a:pPr lvl="1"/>
                <a:r>
                  <a:rPr lang="tr-TR" dirty="0"/>
                  <a:t>n. üçgen için listeden          (1, n+1, n+2) indekslerindeki noktalar seçilir.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tr-TR" altLang="tr-TR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84784"/>
                <a:ext cx="4824536" cy="5040561"/>
              </a:xfrm>
              <a:prstGeom prst="rect">
                <a:avLst/>
              </a:prstGeom>
              <a:blipFill>
                <a:blip r:embed="rId5"/>
                <a:stretch>
                  <a:fillRect l="-2655" t="-2421" r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576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GL_QUADS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68760"/>
            <a:ext cx="442382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484784"/>
                <a:ext cx="4248472" cy="5373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altLang="tr-TR" dirty="0"/>
                  <a:t>Sekiz köşe noktasını kullanarak dörtgen dolum alanları</a:t>
                </a:r>
              </a:p>
              <a:p>
                <a:pPr lvl="1"/>
                <a:r>
                  <a:rPr lang="tr-TR" altLang="tr-TR" dirty="0"/>
                  <a:t>İki bağımsız dörtgen alanı</a:t>
                </a:r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tr-TR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tr-TR" dirty="0"/>
                  <a:t> dörtkenar</a:t>
                </a:r>
              </a:p>
              <a:p>
                <a:pPr lvl="1"/>
                <a:r>
                  <a:rPr lang="tr-TR" dirty="0"/>
                  <a:t>n dörtgen indeksi ise</a:t>
                </a:r>
              </a:p>
              <a:p>
                <a:pPr lvl="2"/>
                <a:r>
                  <a:rPr lang="tr-TR" dirty="0"/>
                  <a:t>n=1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n=2 (p</a:t>
                </a:r>
                <a:r>
                  <a:rPr lang="tr-TR" baseline="-25000" dirty="0"/>
                  <a:t>5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, p</a:t>
                </a:r>
                <a:r>
                  <a:rPr lang="tr-TR" baseline="-25000" dirty="0"/>
                  <a:t>7</a:t>
                </a:r>
                <a:r>
                  <a:rPr lang="tr-TR" dirty="0"/>
                  <a:t> , p</a:t>
                </a:r>
                <a:r>
                  <a:rPr lang="tr-TR" baseline="-25000" dirty="0"/>
                  <a:t>8</a:t>
                </a:r>
                <a:r>
                  <a:rPr lang="tr-TR" dirty="0"/>
                  <a:t>)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tr-TR" dirty="0"/>
                  <a:t>n. dörtgen için listeden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(4(n-1)+1, 4(n-1)+2, 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 4(n-1)+3, 4(n-1)+4) 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 indekslerindeki noktalar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 seçilir.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tr-TR" altLang="tr-TR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84784"/>
                <a:ext cx="4248472" cy="5373216"/>
              </a:xfrm>
              <a:prstGeom prst="rect">
                <a:avLst/>
              </a:prstGeom>
              <a:blipFill rotWithShape="1">
                <a:blip r:embed="rId4"/>
                <a:stretch>
                  <a:fillRect l="-2439" t="-1703" r="-11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İçerik Yer Tutucusu 2"/>
          <p:cNvSpPr txBox="1">
            <a:spLocks/>
          </p:cNvSpPr>
          <p:nvPr/>
        </p:nvSpPr>
        <p:spPr>
          <a:xfrm>
            <a:off x="5652120" y="3460928"/>
            <a:ext cx="4104456" cy="356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tr-TR" sz="1800" dirty="0" err="1">
                <a:cs typeface="Times" charset="0"/>
              </a:rPr>
              <a:t>glBegin</a:t>
            </a:r>
            <a:r>
              <a:rPr lang="en-US" altLang="tr-TR" sz="1800" dirty="0">
                <a:cs typeface="Times" charset="0"/>
              </a:rPr>
              <a:t> </a:t>
            </a:r>
            <a:r>
              <a:rPr lang="en-US" altLang="tr-TR" sz="1800" dirty="0"/>
              <a:t>(GL_</a:t>
            </a:r>
            <a:r>
              <a:rPr lang="tr-TR" altLang="tr-TR" sz="1800" dirty="0"/>
              <a:t>QUADS</a:t>
            </a:r>
            <a:r>
              <a:rPr lang="en-US" altLang="tr-TR" sz="1800" dirty="0"/>
              <a:t>)</a:t>
            </a:r>
            <a:r>
              <a:rPr lang="tr-TR" altLang="tr-TR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glVertex2iv(p1);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/>
              <a:t>	glVertex2iv(p2);</a:t>
            </a:r>
          </a:p>
          <a:p>
            <a:pPr marL="0" indent="0">
              <a:buNone/>
            </a:pPr>
            <a:r>
              <a:rPr lang="tr-TR" sz="1800" dirty="0"/>
              <a:t>	glVertex2iv(p3);</a:t>
            </a:r>
          </a:p>
          <a:p>
            <a:pPr marL="0" indent="0">
              <a:buNone/>
            </a:pPr>
            <a:r>
              <a:rPr lang="tr-TR" sz="1800" dirty="0"/>
              <a:t>	glVertex2iv(p4);</a:t>
            </a:r>
          </a:p>
          <a:p>
            <a:pPr marL="0" indent="0">
              <a:buNone/>
            </a:pPr>
            <a:r>
              <a:rPr lang="tr-TR" sz="1800" dirty="0"/>
              <a:t>	glVertex2iv(p5);</a:t>
            </a:r>
          </a:p>
          <a:p>
            <a:pPr marL="0" indent="0">
              <a:buNone/>
            </a:pPr>
            <a:r>
              <a:rPr lang="tr-TR" sz="1800" dirty="0"/>
              <a:t>	glVertex2iv(p6);</a:t>
            </a:r>
          </a:p>
          <a:p>
            <a:pPr marL="0" indent="0">
              <a:buNone/>
            </a:pPr>
            <a:r>
              <a:rPr lang="tr-TR" sz="1800" dirty="0"/>
              <a:t>	glVertex2iv(p7);</a:t>
            </a:r>
          </a:p>
          <a:p>
            <a:pPr marL="0" indent="0">
              <a:buNone/>
            </a:pPr>
            <a:r>
              <a:rPr lang="tr-TR" sz="1800" dirty="0"/>
              <a:t>	glVertex2iv(p8);</a:t>
            </a:r>
          </a:p>
          <a:p>
            <a:pPr marL="0" indent="0">
              <a:buFont typeface="Arial" pitchFamily="34" charset="0"/>
              <a:buNone/>
            </a:pPr>
            <a:r>
              <a:rPr lang="tr-TR" sz="1800" dirty="0" err="1"/>
              <a:t>glEnd</a:t>
            </a:r>
            <a:r>
              <a:rPr lang="tr-TR" sz="1800" dirty="0"/>
              <a:t>();	</a:t>
            </a:r>
          </a:p>
        </p:txBody>
      </p:sp>
    </p:spTree>
    <p:extLst>
      <p:ext uri="{BB962C8B-B14F-4D97-AF65-F5344CB8AC3E}">
        <p14:creationId xmlns:p14="http://schemas.microsoft.com/office/powerpoint/2010/main" val="1097577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GL_QUAD_STRIP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484784"/>
                <a:ext cx="4248472" cy="4968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altLang="tr-TR" dirty="0"/>
                  <a:t>Sekiz köşe noktasını kullanarak dörtgen dolum alanları</a:t>
                </a:r>
              </a:p>
              <a:p>
                <a:pPr lvl="1"/>
                <a:r>
                  <a:rPr lang="tr-TR" altLang="tr-TR" dirty="0"/>
                  <a:t>Üç bağlı dörtgen alanı</a:t>
                </a:r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tr-TR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tr-TR" dirty="0"/>
                  <a:t> dörtkenar</a:t>
                </a:r>
              </a:p>
              <a:p>
                <a:pPr lvl="1"/>
                <a:r>
                  <a:rPr lang="tr-TR" dirty="0"/>
                  <a:t>n dörtgen indeksi ise</a:t>
                </a:r>
              </a:p>
              <a:p>
                <a:pPr lvl="2"/>
                <a:r>
                  <a:rPr lang="tr-TR" dirty="0"/>
                  <a:t>n=1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n=2 (p</a:t>
                </a:r>
                <a:r>
                  <a:rPr lang="tr-TR" baseline="-25000" dirty="0"/>
                  <a:t>4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 , p</a:t>
                </a:r>
                <a:r>
                  <a:rPr lang="tr-TR" baseline="-25000" dirty="0"/>
                  <a:t>5</a:t>
                </a:r>
                <a:r>
                  <a:rPr lang="tr-TR" dirty="0"/>
                  <a:t>) </a:t>
                </a:r>
              </a:p>
              <a:p>
                <a:pPr lvl="2"/>
                <a:r>
                  <a:rPr lang="tr-TR" dirty="0"/>
                  <a:t>n=3 (p</a:t>
                </a:r>
                <a:r>
                  <a:rPr lang="tr-TR" baseline="-25000" dirty="0"/>
                  <a:t>5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, p</a:t>
                </a:r>
                <a:r>
                  <a:rPr lang="tr-TR" baseline="-25000" dirty="0"/>
                  <a:t>7</a:t>
                </a:r>
                <a:r>
                  <a:rPr lang="tr-TR" dirty="0"/>
                  <a:t> , p</a:t>
                </a:r>
                <a:r>
                  <a:rPr lang="tr-TR" baseline="-25000" dirty="0"/>
                  <a:t>8</a:t>
                </a:r>
                <a:r>
                  <a:rPr lang="tr-TR" dirty="0"/>
                  <a:t>) </a:t>
                </a:r>
              </a:p>
              <a:p>
                <a:pPr lvl="2"/>
                <a:endParaRPr lang="tr-TR" dirty="0"/>
              </a:p>
              <a:p>
                <a:pPr lvl="1">
                  <a:lnSpc>
                    <a:spcPct val="90000"/>
                  </a:lnSpc>
                </a:pPr>
                <a:r>
                  <a:rPr lang="tr-TR" dirty="0"/>
                  <a:t>n. dörtgen için listeden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(2n-1, 2n, 2n+2, 2n+1) 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 indekslerindeki noktalar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tr-TR" dirty="0"/>
                  <a:t>     seçilir.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tr-TR" altLang="tr-TR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84784"/>
                <a:ext cx="4248472" cy="4968552"/>
              </a:xfrm>
              <a:prstGeom prst="rect">
                <a:avLst/>
              </a:prstGeom>
              <a:blipFill rotWithShape="1">
                <a:blip r:embed="rId3"/>
                <a:stretch>
                  <a:fillRect l="-2152" t="-22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İçerik Yer Tutucusu 2"/>
          <p:cNvSpPr txBox="1">
            <a:spLocks/>
          </p:cNvSpPr>
          <p:nvPr/>
        </p:nvSpPr>
        <p:spPr>
          <a:xfrm>
            <a:off x="5148064" y="3429000"/>
            <a:ext cx="3816424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tr-TR" sz="1800" dirty="0" err="1">
                <a:cs typeface="Times" charset="0"/>
              </a:rPr>
              <a:t>glBegin</a:t>
            </a:r>
            <a:r>
              <a:rPr lang="en-US" altLang="tr-TR" sz="1800" dirty="0">
                <a:cs typeface="Times" charset="0"/>
              </a:rPr>
              <a:t> </a:t>
            </a:r>
            <a:r>
              <a:rPr lang="en-US" altLang="tr-TR" sz="1800" dirty="0"/>
              <a:t>(GL_</a:t>
            </a:r>
            <a:r>
              <a:rPr lang="tr-TR" altLang="tr-TR" sz="1800" dirty="0"/>
              <a:t>QUAD_STRIP</a:t>
            </a:r>
            <a:r>
              <a:rPr lang="en-US" altLang="tr-TR" sz="1800" dirty="0"/>
              <a:t>)</a:t>
            </a:r>
            <a:r>
              <a:rPr lang="tr-TR" altLang="tr-TR" sz="1800" dirty="0"/>
              <a:t>;</a:t>
            </a:r>
          </a:p>
          <a:p>
            <a:pPr marL="0" indent="0">
              <a:buNone/>
            </a:pPr>
            <a:r>
              <a:rPr lang="tr-TR" sz="1800" dirty="0"/>
              <a:t>	glVertex2iv(p1);</a:t>
            </a:r>
          </a:p>
          <a:p>
            <a:pPr marL="0" indent="0">
              <a:buNone/>
            </a:pPr>
            <a:r>
              <a:rPr lang="tr-TR" sz="1800" dirty="0"/>
              <a:t>	glVertex2iv(p2);</a:t>
            </a:r>
          </a:p>
          <a:p>
            <a:pPr marL="0" indent="0">
              <a:buNone/>
            </a:pPr>
            <a:r>
              <a:rPr lang="tr-TR" sz="1800" dirty="0"/>
              <a:t>	glVertex2iv(p4);</a:t>
            </a:r>
          </a:p>
          <a:p>
            <a:pPr marL="0" indent="0">
              <a:buNone/>
            </a:pPr>
            <a:r>
              <a:rPr lang="tr-TR" sz="1800" dirty="0"/>
              <a:t>	glVertex2iv(p3);</a:t>
            </a:r>
          </a:p>
          <a:p>
            <a:pPr marL="0" indent="0">
              <a:buNone/>
            </a:pPr>
            <a:r>
              <a:rPr lang="tr-TR" sz="1800" dirty="0"/>
              <a:t>	glVertex2iv(p5);</a:t>
            </a:r>
          </a:p>
          <a:p>
            <a:pPr marL="0" indent="0">
              <a:buNone/>
            </a:pPr>
            <a:r>
              <a:rPr lang="tr-TR" sz="1800" dirty="0"/>
              <a:t>	glVertex2iv(p6);</a:t>
            </a:r>
          </a:p>
          <a:p>
            <a:pPr marL="0" indent="0">
              <a:buNone/>
            </a:pPr>
            <a:r>
              <a:rPr lang="tr-TR" sz="1800" dirty="0"/>
              <a:t>	glVertex2iv(p8);</a:t>
            </a:r>
          </a:p>
          <a:p>
            <a:pPr marL="0" indent="0">
              <a:buNone/>
            </a:pPr>
            <a:r>
              <a:rPr lang="tr-TR" sz="1800" dirty="0"/>
              <a:t>	glVertex2iv(p7);</a:t>
            </a:r>
          </a:p>
          <a:p>
            <a:pPr marL="0" indent="0">
              <a:buNone/>
            </a:pPr>
            <a:r>
              <a:rPr lang="tr-TR" sz="1800" dirty="0" err="1"/>
              <a:t>glEnd</a:t>
            </a:r>
            <a:r>
              <a:rPr lang="tr-TR" sz="1800" dirty="0"/>
              <a:t>();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46845"/>
            <a:ext cx="3727494" cy="208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4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Kompleks Nesneler</a:t>
            </a:r>
            <a:endParaRPr lang="en-US" altLang="tr-TR" dirty="0"/>
          </a:p>
        </p:txBody>
      </p:sp>
      <p:pic>
        <p:nvPicPr>
          <p:cNvPr id="57347" name="AADGHWC0.jpg" descr="AADGHW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4"/>
          <a:stretch/>
        </p:blipFill>
        <p:spPr bwMode="auto">
          <a:xfrm>
            <a:off x="6156176" y="4581128"/>
            <a:ext cx="1872207" cy="186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960240"/>
            <a:ext cx="4042792" cy="3845024"/>
          </a:xfrm>
        </p:spPr>
        <p:txBody>
          <a:bodyPr>
            <a:normAutofit fontScale="85000" lnSpcReduction="10000"/>
          </a:bodyPr>
          <a:lstStyle/>
          <a:p>
            <a:r>
              <a:rPr lang="en-US" altLang="tr-TR" sz="2800"/>
              <a:t>Basit</a:t>
            </a:r>
            <a:r>
              <a:rPr lang="tr-TR" altLang="tr-TR" sz="2800"/>
              <a:t> içyapısı olan poligonlar tek bir köşe noktası listesi ile </a:t>
            </a:r>
            <a:r>
              <a:rPr lang="en-US" altLang="tr-TR" sz="2800"/>
              <a:t>tanımlanabilir</a:t>
            </a:r>
            <a:r>
              <a:rPr lang="tr-TR" altLang="tr-TR" sz="2800"/>
              <a:t>.</a:t>
            </a:r>
            <a:endParaRPr lang="en-US" altLang="tr-TR" sz="2800"/>
          </a:p>
          <a:p>
            <a:pPr lvl="1"/>
            <a:r>
              <a:rPr lang="en-US" altLang="tr-TR" sz="2400"/>
              <a:t>GL_POLYGON sabiti ile direkt çizilebilir.</a:t>
            </a:r>
            <a:endParaRPr lang="tr-TR" altLang="tr-TR" sz="2400"/>
          </a:p>
          <a:p>
            <a:r>
              <a:rPr lang="tr-TR" altLang="tr-TR" sz="2800"/>
              <a:t>Kompleks </a:t>
            </a:r>
            <a:r>
              <a:rPr lang="tr-TR" altLang="tr-TR" sz="2800" dirty="0"/>
              <a:t>içyapısı olan poligonlar tek bir köşe noktası listesi ile tanımlanamaz.</a:t>
            </a:r>
          </a:p>
          <a:p>
            <a:r>
              <a:rPr lang="tr-TR" altLang="tr-TR" sz="2800" dirty="0"/>
              <a:t>Birden fazla konveks poligon yüzeyi tanımı gerektirir.</a:t>
            </a:r>
          </a:p>
        </p:txBody>
      </p:sp>
      <p:pic>
        <p:nvPicPr>
          <p:cNvPr id="5" name="AADGHWJ0.jpg" descr="AADGHWJ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"/>
          <a:stretch/>
        </p:blipFill>
        <p:spPr bwMode="auto">
          <a:xfrm>
            <a:off x="5652120" y="1575344"/>
            <a:ext cx="2664073" cy="284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22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2B </a:t>
            </a:r>
            <a:r>
              <a:rPr lang="tr-TR" altLang="tr-TR"/>
              <a:t>Grafik </a:t>
            </a:r>
            <a:r>
              <a:rPr lang="en-US" altLang="tr-TR"/>
              <a:t>Örnekleri</a:t>
            </a:r>
            <a:endParaRPr lang="en-US" altLang="tr-TR" dirty="0"/>
          </a:p>
        </p:txBody>
      </p:sp>
      <p:pic>
        <p:nvPicPr>
          <p:cNvPr id="75779" name="AADGGYU0.jpg" descr="AADGGY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4"/>
          <a:stretch/>
        </p:blipFill>
        <p:spPr bwMode="auto">
          <a:xfrm>
            <a:off x="996295" y="1640746"/>
            <a:ext cx="3330260" cy="197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1835696" y="3690507"/>
            <a:ext cx="147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Saçılım grafiği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1950470" y="611485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Çizgi grafiği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6516216" y="6112087"/>
            <a:ext cx="131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Pasta grafiği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6372200" y="3690507"/>
            <a:ext cx="136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Sütun grafiği</a:t>
            </a:r>
          </a:p>
        </p:txBody>
      </p:sp>
      <p:pic>
        <p:nvPicPr>
          <p:cNvPr id="9" name="AADGHWL0.jpg" descr="AADGHWL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 bwMode="auto">
          <a:xfrm>
            <a:off x="5858998" y="1638259"/>
            <a:ext cx="2391200" cy="211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ADGGYZ0.jpg" descr="AADGGYZ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 bwMode="auto">
          <a:xfrm>
            <a:off x="6285566" y="4249212"/>
            <a:ext cx="1774094" cy="178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ADGHWK0.jpg" descr="AADGHWK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5"/>
          <a:stretch/>
        </p:blipFill>
        <p:spPr bwMode="auto">
          <a:xfrm>
            <a:off x="1311404" y="4139040"/>
            <a:ext cx="2287665" cy="201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114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OpenGL Ana Profilde Grafik Çıktı Öğeleri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Ana profilde çizdirim amacıyla kullanılan fonksiyonlar</a:t>
            </a:r>
          </a:p>
          <a:p>
            <a:pPr lvl="1"/>
            <a:r>
              <a:rPr lang="en-US"/>
              <a:t>glDrawArrays </a:t>
            </a:r>
          </a:p>
          <a:p>
            <a:pPr lvl="1"/>
            <a:r>
              <a:rPr lang="en-US"/>
              <a:t>glDrawElements </a:t>
            </a:r>
          </a:p>
          <a:p>
            <a:r>
              <a:rPr lang="en-US"/>
              <a:t>Bu fonksiyonlarda desteklenen bazı grafik çıktı öğeleri </a:t>
            </a:r>
          </a:p>
          <a:p>
            <a:pPr lvl="1"/>
            <a:r>
              <a:rPr lang="en-US"/>
              <a:t>GL_POINTS</a:t>
            </a:r>
          </a:p>
          <a:p>
            <a:pPr lvl="1"/>
            <a:r>
              <a:rPr lang="en-US"/>
              <a:t>GL_LINE_STRIP</a:t>
            </a:r>
          </a:p>
          <a:p>
            <a:pPr lvl="1"/>
            <a:r>
              <a:rPr lang="en-US"/>
              <a:t>GL_LINE_LOOP</a:t>
            </a:r>
          </a:p>
          <a:p>
            <a:pPr lvl="1"/>
            <a:r>
              <a:rPr lang="en-US"/>
              <a:t>GL_LINES</a:t>
            </a:r>
          </a:p>
          <a:p>
            <a:pPr lvl="1"/>
            <a:r>
              <a:rPr lang="en-US"/>
              <a:t>GL_TRIANGLE_STRIP,</a:t>
            </a:r>
          </a:p>
          <a:p>
            <a:pPr lvl="1"/>
            <a:r>
              <a:rPr lang="en-US"/>
              <a:t>GL_TRIANGLE_FAN</a:t>
            </a:r>
          </a:p>
          <a:p>
            <a:pPr lvl="1"/>
            <a:r>
              <a:rPr lang="en-US"/>
              <a:t>GL_TRIANGLES</a:t>
            </a:r>
          </a:p>
        </p:txBody>
      </p:sp>
    </p:spTree>
    <p:extLst>
      <p:ext uri="{BB962C8B-B14F-4D97-AF65-F5344CB8AC3E}">
        <p14:creationId xmlns:p14="http://schemas.microsoft.com/office/powerpoint/2010/main" val="1986518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Etkinliğini Arttırma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Çizdirim için f</a:t>
            </a:r>
            <a:r>
              <a:rPr lang="tr-TR"/>
              <a:t>onksiyon </a:t>
            </a:r>
            <a:r>
              <a:rPr lang="tr-TR" dirty="0"/>
              <a:t>çağrım sayısını azaltma</a:t>
            </a:r>
            <a:endParaRPr lang="en-US" dirty="0"/>
          </a:p>
          <a:p>
            <a:pPr lvl="1"/>
            <a:r>
              <a:rPr lang="tr-TR" dirty="0"/>
              <a:t>Tekil </a:t>
            </a:r>
            <a:r>
              <a:rPr lang="tr-TR"/>
              <a:t>noktalar yerine</a:t>
            </a:r>
            <a:r>
              <a:rPr lang="en-US"/>
              <a:t> şunlar kullanılır.</a:t>
            </a:r>
          </a:p>
          <a:p>
            <a:pPr lvl="2"/>
            <a:r>
              <a:rPr lang="en-US"/>
              <a:t>OpenGL </a:t>
            </a:r>
            <a:r>
              <a:rPr lang="tr-TR"/>
              <a:t>köşe noktası diziler</a:t>
            </a:r>
            <a:r>
              <a:rPr lang="en-US"/>
              <a:t>i</a:t>
            </a:r>
          </a:p>
          <a:p>
            <a:pPr lvl="2"/>
            <a:r>
              <a:rPr lang="en-US"/>
              <a:t>OpenGL n</a:t>
            </a:r>
            <a:r>
              <a:rPr lang="tr-TR"/>
              <a:t>okta tampon nesneleri (Vertex Buffer Objects)</a:t>
            </a:r>
            <a:endParaRPr lang="tr-TR" dirty="0"/>
          </a:p>
          <a:p>
            <a:r>
              <a:rPr lang="en-US"/>
              <a:t>Kodu </a:t>
            </a:r>
            <a:r>
              <a:rPr lang="en-US" dirty="0"/>
              <a:t>GPU</a:t>
            </a:r>
            <a:r>
              <a:rPr lang="tr-TR" dirty="0"/>
              <a:t>’da saklayıp tekrarlı göndermeme</a:t>
            </a:r>
            <a:endParaRPr lang="en-US" dirty="0"/>
          </a:p>
          <a:p>
            <a:pPr lvl="1"/>
            <a:r>
              <a:rPr lang="tr-TR" dirty="0" err="1"/>
              <a:t>OpenGL</a:t>
            </a:r>
            <a:r>
              <a:rPr lang="tr-TR" dirty="0"/>
              <a:t> </a:t>
            </a:r>
            <a:r>
              <a:rPr lang="tr-TR"/>
              <a:t>gösterim listeleri</a:t>
            </a:r>
            <a:r>
              <a:rPr lang="en-US"/>
              <a:t> (Compatibility Profile)</a:t>
            </a:r>
          </a:p>
          <a:p>
            <a:pPr lvl="1"/>
            <a:r>
              <a:rPr lang="en-US"/>
              <a:t>OpenGL gölgelendiricileri (Core Profile)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538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Görüntü Oluşturma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Pikseller sürekli </a:t>
            </a:r>
            <a:r>
              <a:rPr lang="tr-TR"/>
              <a:t>fonksiyondan örneklerdir</a:t>
            </a:r>
            <a:r>
              <a:rPr lang="en-US"/>
              <a:t>.</a:t>
            </a:r>
            <a:endParaRPr lang="en-US" dirty="0"/>
          </a:p>
          <a:p>
            <a:pPr lvl="1"/>
            <a:r>
              <a:rPr lang="tr-TR" dirty="0"/>
              <a:t>Gözümüzdeki </a:t>
            </a:r>
            <a:r>
              <a:rPr lang="tr-TR" dirty="0" err="1"/>
              <a:t>fotoreseptörler</a:t>
            </a:r>
            <a:endParaRPr lang="tr-TR" dirty="0"/>
          </a:p>
          <a:p>
            <a:pPr lvl="1"/>
            <a:r>
              <a:rPr lang="tr-TR" dirty="0"/>
              <a:t>Dijital kameralardaki CCD hücreleri</a:t>
            </a:r>
          </a:p>
          <a:p>
            <a:pPr lvl="1"/>
            <a:r>
              <a:rPr lang="tr-TR" dirty="0"/>
              <a:t>Sanal kameradaki ışınlar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39" y="3933056"/>
            <a:ext cx="495103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815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OpenGL</a:t>
            </a:r>
            <a:r>
              <a:rPr lang="tr-TR" dirty="0"/>
              <a:t> Gösterim Listeleri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r>
              <a:rPr lang="tr-TR"/>
              <a:t>Temel fik</a:t>
            </a:r>
            <a:r>
              <a:rPr lang="en-US"/>
              <a:t>ir,</a:t>
            </a:r>
          </a:p>
          <a:p>
            <a:pPr lvl="1"/>
            <a:r>
              <a:rPr lang="tr-TR"/>
              <a:t>Bir </a:t>
            </a:r>
            <a:r>
              <a:rPr lang="tr-TR" dirty="0"/>
              <a:t>dizi</a:t>
            </a:r>
            <a:r>
              <a:rPr lang="en-US" dirty="0"/>
              <a:t> OpenGL</a:t>
            </a:r>
            <a:r>
              <a:rPr lang="tr-TR" dirty="0"/>
              <a:t> komutu bir </a:t>
            </a:r>
            <a:r>
              <a:rPr lang="tr-TR"/>
              <a:t>yapıda toplanı</a:t>
            </a:r>
            <a:r>
              <a:rPr lang="en-US"/>
              <a:t>r.</a:t>
            </a:r>
          </a:p>
          <a:p>
            <a:pPr lvl="1"/>
            <a:r>
              <a:rPr lang="en-US"/>
              <a:t>Yapı</a:t>
            </a:r>
            <a:r>
              <a:rPr lang="tr-TR"/>
              <a:t> GPU</a:t>
            </a:r>
            <a:r>
              <a:rPr lang="en-US"/>
              <a:t>’da </a:t>
            </a:r>
            <a:r>
              <a:rPr lang="tr-TR"/>
              <a:t>saklanır ve gerektiğinde </a:t>
            </a:r>
            <a:r>
              <a:rPr lang="en-US"/>
              <a:t>çalıştırılır</a:t>
            </a:r>
            <a:r>
              <a:rPr lang="tr-TR"/>
              <a:t>.</a:t>
            </a:r>
            <a:endParaRPr lang="tr-TR" dirty="0"/>
          </a:p>
          <a:p>
            <a:pPr lvl="1"/>
            <a:r>
              <a:rPr lang="tr-TR"/>
              <a:t>Programlaması kolay</a:t>
            </a:r>
            <a:r>
              <a:rPr lang="en-US"/>
              <a:t>dır.</a:t>
            </a:r>
            <a:endParaRPr lang="tr-TR" dirty="0"/>
          </a:p>
          <a:p>
            <a:pPr lvl="1"/>
            <a:r>
              <a:rPr lang="tr-TR"/>
              <a:t>Uygulamayı hızlandırabilir</a:t>
            </a:r>
            <a:r>
              <a:rPr lang="en-US"/>
              <a:t>.</a:t>
            </a:r>
            <a:endParaRPr lang="tr-TR" dirty="0"/>
          </a:p>
          <a:p>
            <a:pPr lvl="1"/>
            <a:r>
              <a:rPr lang="tr-TR" dirty="0"/>
              <a:t>Statik sahneler ve hiyerarşik modeller </a:t>
            </a:r>
            <a:r>
              <a:rPr lang="tr-TR"/>
              <a:t>için uygun</a:t>
            </a:r>
            <a:r>
              <a:rPr lang="en-US"/>
              <a:t>dur.</a:t>
            </a:r>
            <a:endParaRPr lang="tr-TR" dirty="0"/>
          </a:p>
          <a:p>
            <a:r>
              <a:rPr lang="en-US"/>
              <a:t>Gölgelendiricilerle birlikte nokta tampon nesnelerini kullanmak daha </a:t>
            </a:r>
            <a:r>
              <a:rPr lang="tr-TR"/>
              <a:t>yeni </a:t>
            </a:r>
            <a:r>
              <a:rPr lang="en-US"/>
              <a:t>bir </a:t>
            </a:r>
            <a:r>
              <a:rPr lang="tr-TR"/>
              <a:t>teknik</a:t>
            </a:r>
            <a:r>
              <a:rPr lang="en-US"/>
              <a:t>tir</a:t>
            </a:r>
            <a:r>
              <a:rPr lang="tr-TR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19031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Gösterim Listeleri: Hatırlatma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Önce bir </a:t>
            </a:r>
            <a:r>
              <a:rPr lang="tr-TR" dirty="0" err="1"/>
              <a:t>id</a:t>
            </a:r>
            <a:r>
              <a:rPr lang="tr-TR" dirty="0"/>
              <a:t> sabiti okunur</a:t>
            </a:r>
            <a:r>
              <a:rPr lang="en-US" dirty="0"/>
              <a:t>. </a:t>
            </a:r>
            <a:endParaRPr lang="tr-TR" dirty="0"/>
          </a:p>
          <a:p>
            <a:pPr marL="457200" lvl="1" indent="0">
              <a:buNone/>
            </a:pPr>
            <a:r>
              <a:rPr lang="en-US" dirty="0" err="1"/>
              <a:t>rl_id</a:t>
            </a:r>
            <a:r>
              <a:rPr lang="en-US" dirty="0"/>
              <a:t> = </a:t>
            </a:r>
            <a:r>
              <a:rPr lang="en-US" dirty="0" err="1"/>
              <a:t>glGenLists</a:t>
            </a:r>
            <a:r>
              <a:rPr lang="en-US" dirty="0"/>
              <a:t>(1); // </a:t>
            </a:r>
            <a:r>
              <a:rPr lang="tr-TR" dirty="0"/>
              <a:t>listenin </a:t>
            </a:r>
            <a:r>
              <a:rPr lang="tr-TR" dirty="0" err="1"/>
              <a:t>id’sini</a:t>
            </a:r>
            <a:r>
              <a:rPr lang="tr-TR" dirty="0"/>
              <a:t> oku</a:t>
            </a:r>
            <a:endParaRPr lang="en-US" dirty="0"/>
          </a:p>
          <a:p>
            <a:r>
              <a:rPr lang="tr-TR" dirty="0"/>
              <a:t>Ardından bu </a:t>
            </a:r>
            <a:r>
              <a:rPr lang="tr-TR" dirty="0" err="1"/>
              <a:t>id</a:t>
            </a:r>
            <a:r>
              <a:rPr lang="tr-TR" dirty="0"/>
              <a:t> ile gösterim listesi oluşturulur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sz="2600" dirty="0" err="1"/>
              <a:t>glNewList</a:t>
            </a:r>
            <a:r>
              <a:rPr lang="en-US" sz="2600" dirty="0"/>
              <a:t>(</a:t>
            </a:r>
            <a:r>
              <a:rPr lang="en-US" sz="2600" dirty="0" err="1"/>
              <a:t>rl_id</a:t>
            </a:r>
            <a:r>
              <a:rPr lang="en-US" sz="2600" dirty="0"/>
              <a:t>, GL_COMPILE); // </a:t>
            </a:r>
            <a:r>
              <a:rPr lang="tr-TR" sz="2600" dirty="0"/>
              <a:t>yeni </a:t>
            </a:r>
            <a:r>
              <a:rPr lang="en-US" sz="2600" dirty="0"/>
              <a:t>list</a:t>
            </a:r>
            <a:r>
              <a:rPr lang="tr-TR" sz="2600" err="1"/>
              <a:t>eyi</a:t>
            </a:r>
            <a:r>
              <a:rPr lang="tr-TR" sz="2600"/>
              <a:t> oluştur</a:t>
            </a:r>
            <a:r>
              <a:rPr lang="en-US" sz="2600"/>
              <a:t>.</a:t>
            </a:r>
            <a:endParaRPr lang="en-US" sz="2600" dirty="0"/>
          </a:p>
          <a:p>
            <a:pPr marL="457200" lvl="1" indent="0">
              <a:buNone/>
            </a:pPr>
            <a:r>
              <a:rPr lang="tr-TR" sz="2600" dirty="0"/>
              <a:t>// </a:t>
            </a:r>
            <a:r>
              <a:rPr lang="tr-TR" sz="2600" dirty="0" err="1"/>
              <a:t>çizdirim</a:t>
            </a:r>
            <a:r>
              <a:rPr lang="tr-TR" sz="2600" dirty="0"/>
              <a:t> </a:t>
            </a:r>
            <a:r>
              <a:rPr lang="tr-TR" sz="2600"/>
              <a:t>işlemleri yapılır</a:t>
            </a:r>
            <a:r>
              <a:rPr lang="en-US" sz="2600"/>
              <a:t>.</a:t>
            </a:r>
            <a:endParaRPr lang="tr-TR" sz="2600" dirty="0"/>
          </a:p>
          <a:p>
            <a:pPr marL="457200" lvl="1" indent="0">
              <a:buNone/>
            </a:pPr>
            <a:r>
              <a:rPr lang="tr-TR" sz="2600" dirty="0" err="1"/>
              <a:t>glEndList</a:t>
            </a:r>
            <a:r>
              <a:rPr lang="tr-TR" sz="2600" dirty="0"/>
              <a:t>(); // liste sonu</a:t>
            </a:r>
          </a:p>
          <a:p>
            <a:r>
              <a:rPr lang="tr-TR" dirty="0"/>
              <a:t>Ardından liste tekrardan çizdirilir. </a:t>
            </a:r>
          </a:p>
          <a:p>
            <a:pPr marL="457200" lvl="1" indent="0">
              <a:buNone/>
            </a:pPr>
            <a:r>
              <a:rPr lang="tr-TR" sz="2600" dirty="0" err="1"/>
              <a:t>glCallList</a:t>
            </a:r>
            <a:r>
              <a:rPr lang="tr-TR" sz="2600" dirty="0"/>
              <a:t>(</a:t>
            </a:r>
            <a:r>
              <a:rPr lang="tr-TR" sz="2600" dirty="0" err="1"/>
              <a:t>rl_id</a:t>
            </a:r>
            <a:r>
              <a:rPr lang="tr-TR" sz="2600" dirty="0"/>
              <a:t>); // listeyi çağırarak çizdir.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tr-TR" sz="3200" dirty="0"/>
              <a:t>Liste sadece sahne değiştiğinde değiştirilir.</a:t>
            </a:r>
          </a:p>
        </p:txBody>
      </p:sp>
    </p:spTree>
    <p:extLst>
      <p:ext uri="{BB962C8B-B14F-4D97-AF65-F5344CB8AC3E}">
        <p14:creationId xmlns:p14="http://schemas.microsoft.com/office/powerpoint/2010/main" val="3492999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Çekirdek Profili Çizim</a:t>
            </a:r>
            <a:r>
              <a:rPr lang="tr-TR"/>
              <a:t> </a:t>
            </a:r>
            <a:r>
              <a:rPr lang="en-US"/>
              <a:t>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2400"/>
              <a:t>void glDrawArrays(GLenum mode,</a:t>
            </a:r>
            <a:r>
              <a:rPr lang="en-US" sz="2400"/>
              <a:t> </a:t>
            </a:r>
            <a:r>
              <a:rPr lang="tr-TR" sz="2400"/>
              <a:t>GLint first,</a:t>
            </a:r>
            <a:r>
              <a:rPr lang="en-US" sz="2400"/>
              <a:t> </a:t>
            </a:r>
            <a:r>
              <a:rPr lang="tr-TR" sz="2400"/>
              <a:t>GLsizei count);</a:t>
            </a:r>
            <a:endParaRPr lang="en-US" sz="2400"/>
          </a:p>
          <a:p>
            <a:pPr lvl="1">
              <a:lnSpc>
                <a:spcPct val="120000"/>
              </a:lnSpc>
            </a:pPr>
            <a:r>
              <a:rPr lang="en-US" sz="2000"/>
              <a:t>Dizide kaydedilmiş verilerden temel öğeleri görselleştirir.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mode hangi temel öğenin görselleneceğini belirler.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GL_POINTS, GL_LINE_STRIP, GL_LINE_LOOP, GL_LINES, GL_LINE_STRIP_ADJACENCY, GL_LINES_ADJACENCY, GL_TRIANGLE_STRIP, GL_TRIANGLE_FAN, GL_TRIANGLES, GL_TRIANGLE_STRIP_ADJACENCY, GL_TRIANGLES_ADJACENCY, GL_PATCHES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first etkinleştirilen dizide çizim için hangi indeksten başlanacağını belirler.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count çizim için kullanılacak indeks sayısını belirler. 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818334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Çekirdek Profili Çizim</a:t>
            </a:r>
            <a:r>
              <a:rPr lang="tr-TR"/>
              <a:t> </a:t>
            </a:r>
            <a:r>
              <a:rPr lang="en-US"/>
              <a:t>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lnSpcReduction="10000"/>
          </a:bodyPr>
          <a:lstStyle/>
          <a:p>
            <a:r>
              <a:rPr lang="tr-TR" sz="2400"/>
              <a:t>void </a:t>
            </a:r>
            <a:r>
              <a:rPr lang="en-US" sz="2400"/>
              <a:t>glDrawElements</a:t>
            </a:r>
            <a:r>
              <a:rPr lang="tr-TR" sz="2400"/>
              <a:t>(GLenum mode,</a:t>
            </a:r>
            <a:r>
              <a:rPr lang="en-US" sz="2400"/>
              <a:t> GLsizei count, 						GLenum type, const void * indices</a:t>
            </a:r>
            <a:r>
              <a:rPr lang="tr-TR" sz="2400"/>
              <a:t>);</a:t>
            </a:r>
            <a:endParaRPr lang="en-US" sz="2400"/>
          </a:p>
          <a:p>
            <a:pPr lvl="1">
              <a:lnSpc>
                <a:spcPct val="120000"/>
              </a:lnSpc>
            </a:pPr>
            <a:r>
              <a:rPr lang="en-US" sz="2000"/>
              <a:t>Dizide kaydedilmiş verilerden temel öğeleri görselleştirir.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mode hangi temel öğenin görselleneceğini belirler.</a:t>
            </a:r>
          </a:p>
          <a:p>
            <a:pPr lvl="2">
              <a:lnSpc>
                <a:spcPct val="120000"/>
              </a:lnSpc>
            </a:pPr>
            <a:r>
              <a:rPr lang="en-US" sz="1800"/>
              <a:t>GL_POINTS, GL_LINE_STRIP, GL_LINE_LOOP, GL_LINES, GL_LINE_STRIP_ADJACENCY, GL_LINES_ADJACENCY, GL_TRIANGLE_STRIP, GL_TRIANGLE_FAN, GL_TRIANGLES, GL_TRIANGLE_STRIP_ADJACENCY, GL_TRIANGLES_ADJACENCY, GL_PATCHES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count çizdirilecek eleman sayısını belirler. </a:t>
            </a:r>
            <a:endParaRPr lang="tr-TR" sz="2000"/>
          </a:p>
          <a:p>
            <a:pPr lvl="1">
              <a:lnSpc>
                <a:spcPct val="120000"/>
              </a:lnSpc>
            </a:pPr>
            <a:r>
              <a:rPr lang="en-US" sz="2000"/>
              <a:t>type indekslerdeki değerlerin tipini belirler. 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GL_UNSIGNED_BYTE, GL_UNSIGNED_SHORT, GL_UNSIGNED_INT.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indices indekslerin saklandığı konuma bir işaretçi belirler.</a:t>
            </a:r>
          </a:p>
        </p:txBody>
      </p:sp>
    </p:spTree>
    <p:extLst>
      <p:ext uri="{BB962C8B-B14F-4D97-AF65-F5344CB8AC3E}">
        <p14:creationId xmlns:p14="http://schemas.microsoft.com/office/powerpoint/2010/main" val="2729993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OpenGL Sabit Fonksiyon Akış Hattı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Klasik OpenGL için programcının görselleme sürecine yapabileceği müdahaleler sınırlıdır.</a:t>
            </a:r>
          </a:p>
          <a:p>
            <a:pPr>
              <a:lnSpc>
                <a:spcPct val="120000"/>
              </a:lnSpc>
            </a:pPr>
            <a:r>
              <a:rPr lang="en-US"/>
              <a:t>OpenGL Compatibility Profile olarak adlandırılır.</a:t>
            </a:r>
          </a:p>
          <a:p>
            <a:pPr lvl="1">
              <a:lnSpc>
                <a:spcPct val="120000"/>
              </a:lnSpc>
            </a:pPr>
            <a:r>
              <a:rPr lang="en-US"/>
              <a:t>GLFW_OPENGL_COMPAT_PROFILE sabiti ile etkinleştirilir.</a:t>
            </a:r>
          </a:p>
          <a:p>
            <a:pPr lvl="1">
              <a:lnSpc>
                <a:spcPct val="120000"/>
              </a:lnSpc>
            </a:pPr>
            <a:endParaRPr lang="en-US"/>
          </a:p>
        </p:txBody>
      </p:sp>
      <p:pic>
        <p:nvPicPr>
          <p:cNvPr id="5" name="fixedpipe.jpg" descr="fixedpip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969"/>
          <a:stretch/>
        </p:blipFill>
        <p:spPr bwMode="auto">
          <a:xfrm>
            <a:off x="611560" y="3356992"/>
            <a:ext cx="8226425" cy="32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134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OpenGL Programlanabilir Fonksiyon Akış Hattı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8287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Modern OpenGL için programcının görselleme sürecine yapabileceği müdahaleler geniş kapsamlıdır.</a:t>
            </a:r>
          </a:p>
          <a:p>
            <a:pPr>
              <a:lnSpc>
                <a:spcPct val="120000"/>
              </a:lnSpc>
            </a:pPr>
            <a:r>
              <a:rPr lang="en-US"/>
              <a:t>OpenGL Core Profile olarak adlandırılır.</a:t>
            </a:r>
          </a:p>
          <a:p>
            <a:pPr lvl="1">
              <a:lnSpc>
                <a:spcPct val="120000"/>
              </a:lnSpc>
            </a:pPr>
            <a:r>
              <a:rPr lang="en-US"/>
              <a:t>GLFW_OPENGL_CORE_PROFILE sabiti ile etkinleştirilir.</a:t>
            </a:r>
          </a:p>
          <a:p>
            <a:pPr>
              <a:lnSpc>
                <a:spcPct val="120000"/>
              </a:lnSpc>
            </a:pPr>
            <a:endParaRPr lang="en-US"/>
          </a:p>
        </p:txBody>
      </p:sp>
      <p:pic>
        <p:nvPicPr>
          <p:cNvPr id="6" name="progpipe.jpg" descr="progpip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9"/>
          <a:stretch/>
        </p:blipFill>
        <p:spPr bwMode="auto">
          <a:xfrm>
            <a:off x="480446" y="3428999"/>
            <a:ext cx="8226425" cy="294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945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600"/>
              <a:t>GLSL İlişkili Fonksiyonların Özeti</a:t>
            </a:r>
            <a:endParaRPr lang="en-US" sz="3600" dirty="0"/>
          </a:p>
        </p:txBody>
      </p:sp>
      <p:pic>
        <p:nvPicPr>
          <p:cNvPr id="4" name="tab_22_01.jpg" descr="tab_22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8" b="1786"/>
          <a:stretch/>
        </p:blipFill>
        <p:spPr bwMode="auto">
          <a:xfrm>
            <a:off x="1023368" y="1403648"/>
            <a:ext cx="7097264" cy="52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362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683568" y="381000"/>
            <a:ext cx="8280920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tr-TR" sz="3200"/>
              <a:t>Uyumluluk Profili </a:t>
            </a:r>
            <a:r>
              <a:rPr lang="tr-TR" altLang="tr-TR" sz="3200"/>
              <a:t>Çıktı </a:t>
            </a:r>
            <a:r>
              <a:rPr lang="tr-TR" altLang="tr-TR" sz="3200" dirty="0"/>
              <a:t>Öğeleri Fonksiyonları </a:t>
            </a:r>
            <a:r>
              <a:rPr lang="tr-TR" altLang="tr-TR" sz="3200"/>
              <a:t>ve </a:t>
            </a:r>
            <a:br>
              <a:rPr lang="en-US" altLang="tr-TR" sz="3200"/>
            </a:br>
            <a:r>
              <a:rPr lang="tr-TR" altLang="tr-TR" sz="3200"/>
              <a:t>İlgili </a:t>
            </a:r>
            <a:r>
              <a:rPr lang="tr-TR" altLang="tr-TR" sz="3200" dirty="0"/>
              <a:t>İşlevlerin Özeti I</a:t>
            </a:r>
            <a:endParaRPr lang="en-US" altLang="tr-TR" sz="3200" dirty="0"/>
          </a:p>
        </p:txBody>
      </p:sp>
      <p:pic>
        <p:nvPicPr>
          <p:cNvPr id="79875" name="tab_04_01a.jpg" descr="tab_04_01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6" b="2517"/>
          <a:stretch/>
        </p:blipFill>
        <p:spPr bwMode="auto">
          <a:xfrm>
            <a:off x="1444451" y="1507517"/>
            <a:ext cx="6511925" cy="508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422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tr-TR" sz="3200"/>
              <a:t>Uyumluluk Profili </a:t>
            </a:r>
            <a:r>
              <a:rPr lang="tr-TR" altLang="tr-TR" sz="3200"/>
              <a:t>Çıktı Öğeleri Fonksiyonları ve </a:t>
            </a:r>
            <a:br>
              <a:rPr lang="en-US" altLang="tr-TR" sz="3200"/>
            </a:br>
            <a:r>
              <a:rPr lang="tr-TR" altLang="tr-TR" sz="3200"/>
              <a:t>İlgili İşlevlerin Özeti I</a:t>
            </a:r>
            <a:r>
              <a:rPr lang="en-US" altLang="tr-TR" sz="3200"/>
              <a:t>I</a:t>
            </a:r>
            <a:endParaRPr lang="en-US" altLang="tr-TR" sz="3200" dirty="0"/>
          </a:p>
        </p:txBody>
      </p:sp>
      <p:pic>
        <p:nvPicPr>
          <p:cNvPr id="81923" name="tab_04_01b.jpg" descr="tab_04_01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0"/>
          <a:stretch/>
        </p:blipFill>
        <p:spPr bwMode="auto">
          <a:xfrm>
            <a:off x="1756708" y="1456586"/>
            <a:ext cx="6199668" cy="535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802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 idx="4294967295"/>
          </p:nvPr>
        </p:nvSpPr>
        <p:spPr>
          <a:xfrm>
            <a:off x="539552" y="381000"/>
            <a:ext cx="8208912" cy="685800"/>
          </a:xfrm>
        </p:spPr>
        <p:txBody>
          <a:bodyPr>
            <a:noAutofit/>
          </a:bodyPr>
          <a:lstStyle/>
          <a:p>
            <a:r>
              <a:rPr lang="en-US" altLang="tr-TR" sz="3200"/>
              <a:t>Uyumluluk Profili </a:t>
            </a:r>
            <a:r>
              <a:rPr lang="tr-TR" altLang="tr-TR" sz="3200"/>
              <a:t>Çıktı Öğeleri Fonksiyonları</a:t>
            </a:r>
            <a:r>
              <a:rPr lang="en-US" altLang="tr-TR" sz="3200"/>
              <a:t> </a:t>
            </a:r>
            <a:r>
              <a:rPr lang="tr-TR" altLang="tr-TR" sz="3200"/>
              <a:t>ve </a:t>
            </a:r>
            <a:br>
              <a:rPr lang="en-US" altLang="tr-TR" sz="3200"/>
            </a:br>
            <a:r>
              <a:rPr lang="tr-TR" altLang="tr-TR" sz="3200"/>
              <a:t>İlgili İşlevlerin Özeti I</a:t>
            </a:r>
            <a:r>
              <a:rPr lang="en-US" altLang="tr-TR" sz="3200"/>
              <a:t>II</a:t>
            </a:r>
            <a:endParaRPr lang="en-US" altLang="tr-TR" sz="3200" dirty="0"/>
          </a:p>
        </p:txBody>
      </p:sp>
      <p:pic>
        <p:nvPicPr>
          <p:cNvPr id="83971" name="tab_04_01c.jpg" descr="tab_04_0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1" b="2586"/>
          <a:stretch/>
        </p:blipFill>
        <p:spPr bwMode="auto">
          <a:xfrm>
            <a:off x="1259632" y="1700808"/>
            <a:ext cx="6657773" cy="48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97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Grafik </a:t>
            </a:r>
            <a:r>
              <a:rPr lang="tr-TR"/>
              <a:t>Görüntü</a:t>
            </a:r>
            <a:r>
              <a:rPr lang="en-US"/>
              <a:t>sü</a:t>
            </a:r>
            <a:r>
              <a:rPr lang="tr-TR"/>
              <a:t> </a:t>
            </a:r>
            <a:r>
              <a:rPr lang="tr-TR" dirty="0"/>
              <a:t>Oluşturma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42120"/>
            <a:ext cx="7791450" cy="2587619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4027317"/>
            <a:ext cx="7162800" cy="23169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3450" y="2057400"/>
            <a:ext cx="3581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Rectangle 10"/>
          <p:cNvSpPr/>
          <p:nvPr/>
        </p:nvSpPr>
        <p:spPr>
          <a:xfrm>
            <a:off x="977536" y="4027317"/>
            <a:ext cx="7404463" cy="2316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6719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Autofit/>
          </a:bodyPr>
          <a:lstStyle/>
          <a:p>
            <a:r>
              <a:rPr lang="en-US" altLang="tr-TR" sz="3200"/>
              <a:t>Uyumluluk Profili </a:t>
            </a:r>
            <a:r>
              <a:rPr lang="tr-TR" altLang="tr-TR" sz="3200"/>
              <a:t>Çıktı Öğeleri Fonksiyonları ve </a:t>
            </a:r>
            <a:br>
              <a:rPr lang="en-US" altLang="tr-TR" sz="3200"/>
            </a:br>
            <a:r>
              <a:rPr lang="tr-TR" altLang="tr-TR" sz="3200"/>
              <a:t>İlgili İşlevlerin Özeti I</a:t>
            </a:r>
            <a:r>
              <a:rPr lang="en-US" altLang="tr-TR" sz="3200"/>
              <a:t>V</a:t>
            </a:r>
            <a:endParaRPr lang="en-US" altLang="tr-TR" sz="3200" dirty="0"/>
          </a:p>
        </p:txBody>
      </p:sp>
      <p:pic>
        <p:nvPicPr>
          <p:cNvPr id="86019" name="tab_04_01d.jpg" descr="tab_04_0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 bwMode="auto">
          <a:xfrm>
            <a:off x="1259632" y="1314219"/>
            <a:ext cx="6696744" cy="557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216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OpenGL </a:t>
            </a:r>
            <a:r>
              <a:rPr lang="tr-TR" altLang="tr-TR" dirty="0"/>
              <a:t>Hata Kodları</a:t>
            </a:r>
            <a:endParaRPr 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tr-TR" sz="2400"/>
              <a:t>GL_INVALID_ENUM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GLenum argümanı kabul edilebilir değer aralığı dışındaysa üretilir.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Örneğin </a:t>
            </a:r>
            <a:r>
              <a:rPr lang="tr-TR" sz="1600"/>
              <a:t>glDrawArrays</a:t>
            </a:r>
            <a:r>
              <a:rPr lang="en-US" sz="1600"/>
              <a:t> fonksiyonunda mode kabul edilebilir bir değer değilse.</a:t>
            </a:r>
          </a:p>
          <a:p>
            <a:pPr>
              <a:lnSpc>
                <a:spcPct val="120000"/>
              </a:lnSpc>
            </a:pPr>
            <a:r>
              <a:rPr lang="en-US" altLang="tr-TR" sz="2400"/>
              <a:t>GL_INVALID_VALUE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Sayısal argüman kabul edilebilir değer aralığı dışındaysa üretilir.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Örneğin </a:t>
            </a:r>
            <a:r>
              <a:rPr lang="tr-TR" sz="1600"/>
              <a:t>glDrawArrays</a:t>
            </a:r>
            <a:r>
              <a:rPr lang="en-US" sz="1600"/>
              <a:t> fonksiyonunda count negatif ise.</a:t>
            </a:r>
          </a:p>
          <a:p>
            <a:pPr>
              <a:lnSpc>
                <a:spcPct val="120000"/>
              </a:lnSpc>
            </a:pPr>
            <a:r>
              <a:rPr lang="en-US" altLang="tr-TR" sz="2400"/>
              <a:t>GL_INVALID_OPERATION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Mevcut OpenGL durumunda işlem gayrimeşru ise üretilir. 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Örneğin </a:t>
            </a:r>
            <a:r>
              <a:rPr lang="tr-TR" sz="1600"/>
              <a:t>glDrawArrays</a:t>
            </a:r>
            <a:r>
              <a:rPr lang="en-US" sz="1600"/>
              <a:t> fonksiyonunda sıfır olmayan bir tampon objesi ismi etkinleştirilmiş diziye bağlanırsa ve tampon nesnesinin veri deposu mevcutta haritalanmışsa.</a:t>
            </a:r>
            <a:endParaRPr lang="tr-TR" sz="1600"/>
          </a:p>
          <a:p>
            <a:pPr>
              <a:lnSpc>
                <a:spcPct val="120000"/>
              </a:lnSpc>
            </a:pPr>
            <a:r>
              <a:rPr lang="en-US" altLang="tr-TR" sz="2400"/>
              <a:t>GL_STACK_OVERFLOW</a:t>
            </a:r>
          </a:p>
          <a:p>
            <a:pPr lvl="1">
              <a:lnSpc>
                <a:spcPct val="120000"/>
              </a:lnSpc>
            </a:pPr>
            <a:r>
              <a:rPr lang="en-US" altLang="tr-TR" sz="2000"/>
              <a:t>Komut yığın taşmasına sebep olursa üretilir. </a:t>
            </a:r>
          </a:p>
          <a:p>
            <a:pPr>
              <a:lnSpc>
                <a:spcPct val="120000"/>
              </a:lnSpc>
            </a:pPr>
            <a:r>
              <a:rPr lang="en-US" altLang="tr-TR" sz="2400"/>
              <a:t>GL_STACK_UNDERFLOW</a:t>
            </a:r>
          </a:p>
          <a:p>
            <a:pPr lvl="1">
              <a:lnSpc>
                <a:spcPct val="120000"/>
              </a:lnSpc>
            </a:pPr>
            <a:r>
              <a:rPr lang="en-US" altLang="tr-TR" sz="2000"/>
              <a:t>Komut yığın boşalmasına sebep olursa üretilir. </a:t>
            </a:r>
            <a:endParaRPr lang="en-US" sz="1600"/>
          </a:p>
          <a:p>
            <a:pPr>
              <a:lnSpc>
                <a:spcPct val="120000"/>
              </a:lnSpc>
            </a:pPr>
            <a:r>
              <a:rPr lang="en-US" altLang="tr-TR" sz="2400"/>
              <a:t>GL_STACK_OVERFLOW</a:t>
            </a:r>
          </a:p>
          <a:p>
            <a:pPr lvl="1">
              <a:lnSpc>
                <a:spcPct val="120000"/>
              </a:lnSpc>
            </a:pPr>
            <a:r>
              <a:rPr lang="en-US" altLang="tr-TR" sz="2000"/>
              <a:t>Komutu yürütmek için yeterli hafıza bulunamazsa üretilir. 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4512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1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925144"/>
          </a:xfrm>
        </p:spPr>
        <p:txBody>
          <a:bodyPr>
            <a:normAutofit fontScale="92500" lnSpcReduction="10000"/>
          </a:bodyPr>
          <a:lstStyle/>
          <a:p>
            <a:r>
              <a:rPr lang="tr-TR" sz="2400" dirty="0"/>
              <a:t>Bir </a:t>
            </a:r>
            <a:r>
              <a:rPr lang="tr-TR" sz="2400" dirty="0" err="1"/>
              <a:t>OpenGL</a:t>
            </a:r>
            <a:r>
              <a:rPr lang="tr-TR" sz="2400" dirty="0"/>
              <a:t> penceresine istediğiniz</a:t>
            </a:r>
            <a:r>
              <a:rPr lang="en-US" sz="2400" dirty="0"/>
              <a:t> </a:t>
            </a:r>
            <a:r>
              <a:rPr lang="en-US" sz="2400" dirty="0" err="1"/>
              <a:t>birer</a:t>
            </a:r>
            <a:r>
              <a:rPr lang="tr-TR" sz="2400" dirty="0"/>
              <a:t> </a:t>
            </a:r>
            <a:r>
              <a:rPr lang="en-US" sz="2400" dirty="0" err="1"/>
              <a:t>arka</a:t>
            </a:r>
            <a:r>
              <a:rPr lang="en-US" sz="2400" dirty="0"/>
              <a:t> plan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dolgu</a:t>
            </a:r>
            <a:r>
              <a:rPr lang="en-US" sz="2400" dirty="0"/>
              <a:t> </a:t>
            </a:r>
            <a:r>
              <a:rPr lang="en-US" sz="2400" dirty="0" err="1"/>
              <a:t>rengi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2-B </a:t>
            </a:r>
            <a:r>
              <a:rPr lang="en-US" sz="2400" dirty="0" err="1"/>
              <a:t>koordinat</a:t>
            </a:r>
            <a:r>
              <a:rPr lang="en-US" sz="2400" dirty="0"/>
              <a:t> </a:t>
            </a:r>
            <a:r>
              <a:rPr lang="en-US" sz="2400" dirty="0" err="1"/>
              <a:t>sisteminde</a:t>
            </a:r>
            <a:r>
              <a:rPr lang="en-US" sz="2400" dirty="0"/>
              <a:t> </a:t>
            </a:r>
            <a:r>
              <a:rPr lang="en-US" sz="2400" dirty="0" err="1"/>
              <a:t>içi</a:t>
            </a:r>
            <a:r>
              <a:rPr lang="en-US" sz="2400" dirty="0"/>
              <a:t> </a:t>
            </a:r>
            <a:r>
              <a:rPr lang="en-US" sz="2400" dirty="0" err="1"/>
              <a:t>boş</a:t>
            </a:r>
            <a:r>
              <a:rPr lang="en-US" sz="2400" dirty="0"/>
              <a:t> </a:t>
            </a:r>
            <a:r>
              <a:rPr lang="en-US" sz="2400" dirty="0" err="1"/>
              <a:t>veya</a:t>
            </a:r>
            <a:r>
              <a:rPr lang="en-US" sz="2400" dirty="0"/>
              <a:t> </a:t>
            </a:r>
            <a:r>
              <a:rPr lang="en-US" sz="2400" dirty="0" err="1"/>
              <a:t>dolu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sekizgen</a:t>
            </a:r>
            <a:r>
              <a:rPr lang="en-US" sz="2400" dirty="0"/>
              <a:t> </a:t>
            </a:r>
            <a:r>
              <a:rPr lang="en-US" sz="2400" dirty="0" err="1"/>
              <a:t>tabanlı</a:t>
            </a:r>
            <a:r>
              <a:rPr lang="en-US" sz="2400" dirty="0"/>
              <a:t> </a:t>
            </a:r>
            <a:r>
              <a:rPr lang="en-US" sz="2400" dirty="0" err="1"/>
              <a:t>yıldız</a:t>
            </a:r>
            <a:r>
              <a:rPr lang="en-US" sz="2400" dirty="0"/>
              <a:t> </a:t>
            </a:r>
            <a:r>
              <a:rPr lang="en-US" sz="2400" dirty="0" err="1"/>
              <a:t>çiziniz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Ana </a:t>
            </a:r>
            <a:r>
              <a:rPr lang="en-US" sz="2000" dirty="0" err="1"/>
              <a:t>profilde</a:t>
            </a:r>
            <a:r>
              <a:rPr lang="en-US" sz="2000" dirty="0"/>
              <a:t> (Core profile) modern OpenGL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geliştiriniz</a:t>
            </a:r>
            <a:r>
              <a:rPr lang="en-US" sz="2000" dirty="0"/>
              <a:t>.</a:t>
            </a:r>
          </a:p>
          <a:p>
            <a:pPr marL="742950" lvl="1" indent="-342900"/>
            <a:r>
              <a:rPr lang="en-US" sz="2000" dirty="0" err="1"/>
              <a:t>Görselleme</a:t>
            </a:r>
            <a:r>
              <a:rPr lang="en-US" sz="2000" dirty="0"/>
              <a:t> </a:t>
            </a:r>
            <a:r>
              <a:rPr lang="en-US" sz="2000" dirty="0" err="1"/>
              <a:t>sürecinde</a:t>
            </a:r>
            <a:r>
              <a:rPr lang="en-US" sz="2000" dirty="0"/>
              <a:t> </a:t>
            </a:r>
            <a:r>
              <a:rPr lang="en-US" sz="2000" dirty="0" err="1"/>
              <a:t>çizdirilecek</a:t>
            </a:r>
            <a:r>
              <a:rPr lang="en-US" sz="2000" dirty="0"/>
              <a:t> </a:t>
            </a:r>
            <a:r>
              <a:rPr lang="en-US" sz="2000" dirty="0" err="1"/>
              <a:t>nokta</a:t>
            </a:r>
            <a:r>
              <a:rPr lang="en-US" sz="2000" dirty="0"/>
              <a:t> </a:t>
            </a:r>
            <a:r>
              <a:rPr lang="en-US" sz="2000" dirty="0" err="1"/>
              <a:t>kümesini</a:t>
            </a:r>
            <a:r>
              <a:rPr lang="en-US" sz="2000" dirty="0"/>
              <a:t> </a:t>
            </a:r>
            <a:r>
              <a:rPr lang="en-US" sz="2000" dirty="0" err="1"/>
              <a:t>tercihe</a:t>
            </a:r>
            <a:r>
              <a:rPr lang="en-US" sz="2000" dirty="0"/>
              <a:t> </a:t>
            </a:r>
            <a:r>
              <a:rPr lang="en-US" sz="2000" dirty="0" err="1"/>
              <a:t>bağlı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çember</a:t>
            </a:r>
            <a:r>
              <a:rPr lang="en-US" sz="2000" dirty="0"/>
              <a:t> </a:t>
            </a:r>
            <a:r>
              <a:rPr lang="en-US" sz="2000" dirty="0" err="1"/>
              <a:t>denklemine</a:t>
            </a:r>
            <a:r>
              <a:rPr lang="en-US" sz="2000" dirty="0"/>
              <a:t> </a:t>
            </a:r>
            <a:r>
              <a:rPr lang="en-US" sz="2000" dirty="0" err="1"/>
              <a:t>göre</a:t>
            </a:r>
            <a:r>
              <a:rPr lang="en-US" sz="2000" dirty="0"/>
              <a:t> </a:t>
            </a:r>
            <a:r>
              <a:rPr lang="en-US" sz="2000" dirty="0" err="1"/>
              <a:t>oluşturunuz</a:t>
            </a:r>
            <a:r>
              <a:rPr lang="en-US" sz="2000" dirty="0"/>
              <a:t>.</a:t>
            </a:r>
          </a:p>
          <a:p>
            <a:pPr marL="742950" lvl="1" indent="-342900"/>
            <a:r>
              <a:rPr lang="en-US" sz="2000" dirty="0"/>
              <a:t>Tam </a:t>
            </a:r>
            <a:r>
              <a:rPr lang="en-US" sz="2000" dirty="0" err="1"/>
              <a:t>yorumlu</a:t>
            </a:r>
            <a:r>
              <a:rPr lang="en-US" sz="2000" dirty="0"/>
              <a:t> </a:t>
            </a:r>
            <a:r>
              <a:rPr lang="en-US" sz="2000" dirty="0" err="1"/>
              <a:t>kodunuzu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OpenGL </a:t>
            </a:r>
            <a:r>
              <a:rPr lang="en-US" sz="2000" dirty="0" err="1"/>
              <a:t>çıktısını</a:t>
            </a:r>
            <a:r>
              <a:rPr lang="en-US" sz="2000" dirty="0"/>
              <a:t> </a:t>
            </a:r>
            <a:r>
              <a:rPr lang="en-US" sz="2000" dirty="0" err="1"/>
              <a:t>içeren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rapor</a:t>
            </a:r>
            <a:r>
              <a:rPr lang="en-US" sz="2000" dirty="0"/>
              <a:t> </a:t>
            </a:r>
            <a:r>
              <a:rPr lang="en-US" sz="2000" dirty="0" err="1"/>
              <a:t>hazırlayınız</a:t>
            </a:r>
            <a:r>
              <a:rPr lang="en-US" sz="2000" dirty="0"/>
              <a:t>.</a:t>
            </a:r>
          </a:p>
          <a:p>
            <a:pPr marL="742950" lvl="1" indent="-342900"/>
            <a:r>
              <a:rPr lang="en-US" sz="2000" dirty="0" err="1"/>
              <a:t>Raporun</a:t>
            </a:r>
            <a:r>
              <a:rPr lang="en-US" sz="2000" dirty="0"/>
              <a:t> </a:t>
            </a:r>
            <a:r>
              <a:rPr lang="en-US" sz="2000" dirty="0" err="1"/>
              <a:t>içine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dosya</a:t>
            </a:r>
            <a:r>
              <a:rPr lang="en-US" sz="2000" dirty="0"/>
              <a:t> </a:t>
            </a:r>
            <a:r>
              <a:rPr lang="en-US" sz="2000" dirty="0" err="1"/>
              <a:t>ismine</a:t>
            </a:r>
            <a:r>
              <a:rPr lang="en-US" sz="2000" dirty="0"/>
              <a:t> </a:t>
            </a:r>
            <a:r>
              <a:rPr lang="en-US" sz="2000" dirty="0" err="1"/>
              <a:t>adınızı</a:t>
            </a:r>
            <a:r>
              <a:rPr lang="en-US" sz="2000" dirty="0"/>
              <a:t>, </a:t>
            </a:r>
            <a:r>
              <a:rPr lang="en-US" sz="2000" dirty="0" err="1"/>
              <a:t>soyadınızı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öğrenci</a:t>
            </a:r>
            <a:r>
              <a:rPr lang="en-US" sz="2000" dirty="0"/>
              <a:t> </a:t>
            </a:r>
            <a:r>
              <a:rPr lang="en-US" sz="2000" dirty="0" err="1"/>
              <a:t>numaranızı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</a:t>
            </a:r>
          </a:p>
          <a:p>
            <a:pPr marL="742950" lvl="1" indent="-342900"/>
            <a:r>
              <a:rPr lang="en-US" sz="2000" dirty="0" err="1"/>
              <a:t>Dosyayı</a:t>
            </a:r>
            <a:r>
              <a:rPr lang="en-US" sz="2000" dirty="0"/>
              <a:t> pdf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kaydedip</a:t>
            </a:r>
            <a:r>
              <a:rPr lang="en-US" sz="2000" dirty="0"/>
              <a:t> son </a:t>
            </a:r>
            <a:r>
              <a:rPr lang="en-US" sz="2000" dirty="0" err="1"/>
              <a:t>teslim</a:t>
            </a:r>
            <a:r>
              <a:rPr lang="en-US" sz="2000" dirty="0"/>
              <a:t> </a:t>
            </a:r>
            <a:r>
              <a:rPr lang="en-US" sz="2000" dirty="0" err="1"/>
              <a:t>tarihinden</a:t>
            </a:r>
            <a:r>
              <a:rPr lang="en-US" sz="2000" dirty="0"/>
              <a:t> </a:t>
            </a:r>
            <a:r>
              <a:rPr lang="en-US" sz="2000" dirty="0" err="1"/>
              <a:t>önce</a:t>
            </a:r>
            <a:r>
              <a:rPr lang="en-US" sz="2000" dirty="0"/>
              <a:t> </a:t>
            </a:r>
            <a:r>
              <a:rPr lang="en-US" sz="2000" dirty="0" err="1"/>
              <a:t>UKEY’deki</a:t>
            </a:r>
            <a:r>
              <a:rPr lang="en-US" sz="2000" dirty="0"/>
              <a:t> Lab1 </a:t>
            </a:r>
            <a:r>
              <a:rPr lang="en-US" sz="2000" dirty="0" err="1"/>
              <a:t>ödevi</a:t>
            </a:r>
            <a:r>
              <a:rPr lang="en-US" sz="2000" dirty="0"/>
              <a:t> </a:t>
            </a:r>
            <a:r>
              <a:rPr lang="en-US" sz="2000" dirty="0" err="1"/>
              <a:t>arayüzüne</a:t>
            </a:r>
            <a:r>
              <a:rPr lang="en-US" sz="2000" dirty="0"/>
              <a:t> </a:t>
            </a:r>
            <a:r>
              <a:rPr lang="en-US" sz="2000" dirty="0" err="1"/>
              <a:t>yükleyiniz</a:t>
            </a:r>
            <a:r>
              <a:rPr lang="en-US" sz="2000" dirty="0"/>
              <a:t>.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772816"/>
            <a:ext cx="318054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0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Görüntü</a:t>
            </a:r>
            <a:r>
              <a:rPr lang="en-US"/>
              <a:t>ler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/>
              <a:t>İki boyutta doğrusal pikseller </a:t>
            </a:r>
            <a:r>
              <a:rPr lang="tr-TR" sz="2400"/>
              <a:t>dizisidir.</a:t>
            </a:r>
            <a:endParaRPr lang="en-US" sz="2400"/>
          </a:p>
          <a:p>
            <a:r>
              <a:rPr lang="tr-TR" sz="2400"/>
              <a:t>Piksel </a:t>
            </a:r>
            <a:r>
              <a:rPr lang="en-US" sz="2400"/>
              <a:t>aslında </a:t>
            </a:r>
            <a:r>
              <a:rPr lang="tr-TR" sz="2400"/>
              <a:t>küçük bir kare değil görüntüden bir örnektir.</a:t>
            </a:r>
            <a:endParaRPr lang="en-US" sz="2400"/>
          </a:p>
          <a:p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1"/>
          <a:stretch/>
        </p:blipFill>
        <p:spPr bwMode="auto">
          <a:xfrm>
            <a:off x="611560" y="3068960"/>
            <a:ext cx="2664296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983022" y="6040760"/>
            <a:ext cx="161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Sürekli görüntü</a:t>
            </a:r>
          </a:p>
        </p:txBody>
      </p:sp>
      <p:sp>
        <p:nvSpPr>
          <p:cNvPr id="16" name="Dikdörtgen 15"/>
          <p:cNvSpPr/>
          <p:nvPr/>
        </p:nvSpPr>
        <p:spPr>
          <a:xfrm>
            <a:off x="3851920" y="6062927"/>
            <a:ext cx="169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/>
              <a:t>Dijital görüntü</a:t>
            </a:r>
            <a:r>
              <a:rPr lang="en-US"/>
              <a:t> 1</a:t>
            </a:r>
            <a:endParaRPr lang="tr-TR" dirty="0"/>
          </a:p>
        </p:txBody>
      </p:sp>
      <p:sp>
        <p:nvSpPr>
          <p:cNvPr id="17" name="Dikdörtgen 16"/>
          <p:cNvSpPr/>
          <p:nvPr/>
        </p:nvSpPr>
        <p:spPr>
          <a:xfrm>
            <a:off x="6614153" y="6083080"/>
            <a:ext cx="169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/>
              <a:t>Dijital görüntü</a:t>
            </a:r>
            <a:r>
              <a:rPr lang="en-US"/>
              <a:t> 2</a:t>
            </a:r>
            <a:endParaRPr lang="tr-TR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96" y="3134618"/>
            <a:ext cx="25146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48" y="3134618"/>
            <a:ext cx="25146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43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Resim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532" t="4770"/>
          <a:stretch/>
        </p:blipFill>
        <p:spPr>
          <a:xfrm>
            <a:off x="4973728" y="1945380"/>
            <a:ext cx="3933327" cy="3901855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Görüntü Nedir?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Piksel yoğunluk değeri bir veya birden fazla sayısal değerle ifade edilir.</a:t>
            </a:r>
            <a:endParaRPr lang="tr-TR" sz="2400"/>
          </a:p>
        </p:txBody>
      </p:sp>
      <p:sp>
        <p:nvSpPr>
          <p:cNvPr id="6" name="Dikdörtgen 5"/>
          <p:cNvSpPr/>
          <p:nvPr/>
        </p:nvSpPr>
        <p:spPr>
          <a:xfrm>
            <a:off x="1320631" y="6029323"/>
            <a:ext cx="1697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/>
              <a:t>Dijital görüntü</a:t>
            </a:r>
            <a:r>
              <a:rPr lang="en-US"/>
              <a:t> 1</a:t>
            </a:r>
            <a:endParaRPr lang="tr-T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58765"/>
            <a:ext cx="25146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532" t="4770"/>
          <a:stretch/>
        </p:blipFill>
        <p:spPr>
          <a:xfrm>
            <a:off x="4572000" y="2614197"/>
            <a:ext cx="3933327" cy="3901855"/>
          </a:xfrm>
          <a:prstGeom prst="rect">
            <a:avLst/>
          </a:prstGeom>
        </p:spPr>
      </p:pic>
      <p:cxnSp>
        <p:nvCxnSpPr>
          <p:cNvPr id="11" name="Düz Ok Bağlayıcısı 10"/>
          <p:cNvCxnSpPr/>
          <p:nvPr/>
        </p:nvCxnSpPr>
        <p:spPr>
          <a:xfrm flipH="1">
            <a:off x="4260100" y="5677052"/>
            <a:ext cx="1137279" cy="792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2999784" y="651605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Picture element = </a:t>
            </a:r>
            <a:r>
              <a:rPr lang="tr-TR" dirty="0" err="1"/>
              <a:t>pixel</a:t>
            </a: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2699792" y="3660828"/>
            <a:ext cx="144016" cy="2160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Düz Bağlayıcı 14"/>
          <p:cNvCxnSpPr/>
          <p:nvPr/>
        </p:nvCxnSpPr>
        <p:spPr>
          <a:xfrm flipV="1">
            <a:off x="2699792" y="2827374"/>
            <a:ext cx="2128947" cy="83345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Bağlayıcı 17"/>
          <p:cNvCxnSpPr/>
          <p:nvPr/>
        </p:nvCxnSpPr>
        <p:spPr>
          <a:xfrm flipV="1">
            <a:off x="2859697" y="2786273"/>
            <a:ext cx="5827103" cy="92146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/>
          <p:cNvCxnSpPr/>
          <p:nvPr/>
        </p:nvCxnSpPr>
        <p:spPr>
          <a:xfrm>
            <a:off x="2872360" y="3886092"/>
            <a:ext cx="5575654" cy="256482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Resim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532" t="4770"/>
          <a:stretch/>
        </p:blipFill>
        <p:spPr>
          <a:xfrm>
            <a:off x="4760872" y="2321234"/>
            <a:ext cx="3933327" cy="3901855"/>
          </a:xfrm>
          <a:prstGeom prst="rect">
            <a:avLst/>
          </a:prstGeom>
        </p:spPr>
      </p:pic>
      <p:cxnSp>
        <p:nvCxnSpPr>
          <p:cNvPr id="23" name="Düz Bağlayıcı 22"/>
          <p:cNvCxnSpPr/>
          <p:nvPr/>
        </p:nvCxnSpPr>
        <p:spPr>
          <a:xfrm>
            <a:off x="2683488" y="3876880"/>
            <a:ext cx="2145251" cy="259211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etin kutusu 28"/>
          <p:cNvSpPr txBox="1"/>
          <p:nvPr/>
        </p:nvSpPr>
        <p:spPr>
          <a:xfrm>
            <a:off x="8448014" y="6454480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2989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Renk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Renk temsili için kullanılan üç yöntem vardır. </a:t>
            </a:r>
            <a:r>
              <a:rPr lang="tr-TR"/>
              <a:t>Yaygın kullanıla</a:t>
            </a:r>
            <a:r>
              <a:rPr lang="en-US"/>
              <a:t>n</a:t>
            </a:r>
            <a:r>
              <a:rPr lang="tr-TR"/>
              <a:t> </a:t>
            </a:r>
            <a:r>
              <a:rPr lang="tr-TR" dirty="0"/>
              <a:t>ikisi:</a:t>
            </a:r>
          </a:p>
          <a:p>
            <a:pPr lvl="1"/>
            <a:r>
              <a:rPr lang="tr-TR"/>
              <a:t>RGB</a:t>
            </a:r>
            <a:r>
              <a:rPr lang="tr-TR" dirty="0"/>
              <a:t>: varsayılan yöntemdir. </a:t>
            </a:r>
          </a:p>
          <a:p>
            <a:pPr lvl="2"/>
            <a:r>
              <a:rPr lang="en-US" dirty="0"/>
              <a:t>24-bit </a:t>
            </a:r>
            <a:r>
              <a:rPr lang="tr-TR" dirty="0"/>
              <a:t>renk</a:t>
            </a:r>
            <a:r>
              <a:rPr lang="en-US" dirty="0"/>
              <a:t>, 8 bit </a:t>
            </a:r>
            <a:r>
              <a:rPr lang="tr-TR" dirty="0"/>
              <a:t>kırmızı</a:t>
            </a:r>
            <a:r>
              <a:rPr lang="en-US" dirty="0"/>
              <a:t>, 8 bit </a:t>
            </a:r>
            <a:r>
              <a:rPr lang="tr-TR" dirty="0"/>
              <a:t>yeşil</a:t>
            </a:r>
            <a:r>
              <a:rPr lang="en-US" dirty="0"/>
              <a:t> </a:t>
            </a:r>
            <a:r>
              <a:rPr lang="tr-TR" dirty="0"/>
              <a:t>ve</a:t>
            </a:r>
            <a:r>
              <a:rPr lang="en-US" dirty="0"/>
              <a:t> 8 </a:t>
            </a:r>
            <a:r>
              <a:rPr lang="en-US"/>
              <a:t>bit </a:t>
            </a:r>
            <a:r>
              <a:rPr lang="tr-TR"/>
              <a:t>mavi</a:t>
            </a:r>
            <a:endParaRPr lang="en-US"/>
          </a:p>
          <a:p>
            <a:pPr lvl="2"/>
            <a:r>
              <a:rPr lang="en-US"/>
              <a:t>3 x 32-bit renk, 32 bit </a:t>
            </a:r>
            <a:r>
              <a:rPr lang="tr-TR"/>
              <a:t>kırmızı</a:t>
            </a:r>
            <a:r>
              <a:rPr lang="en-US"/>
              <a:t>, 32 bit </a:t>
            </a:r>
            <a:r>
              <a:rPr lang="tr-TR"/>
              <a:t>yeşil</a:t>
            </a:r>
            <a:r>
              <a:rPr lang="en-US"/>
              <a:t> </a:t>
            </a:r>
            <a:r>
              <a:rPr lang="tr-TR"/>
              <a:t>ve</a:t>
            </a:r>
            <a:r>
              <a:rPr lang="en-US"/>
              <a:t> 32 bit </a:t>
            </a:r>
            <a:r>
              <a:rPr lang="tr-TR"/>
              <a:t>mavi</a:t>
            </a:r>
            <a:endParaRPr lang="tr-TR" dirty="0"/>
          </a:p>
          <a:p>
            <a:pPr lvl="1"/>
            <a:r>
              <a:rPr lang="tr-TR"/>
              <a:t>RGBA</a:t>
            </a:r>
            <a:endParaRPr lang="tr-TR" dirty="0"/>
          </a:p>
          <a:p>
            <a:pPr lvl="2"/>
            <a:r>
              <a:rPr lang="tr-TR" dirty="0"/>
              <a:t>Dördüncü bileşen rengin </a:t>
            </a:r>
            <a:r>
              <a:rPr lang="tr-TR" dirty="0" err="1"/>
              <a:t>opaklığını</a:t>
            </a:r>
            <a:r>
              <a:rPr lang="tr-TR" dirty="0"/>
              <a:t> ifade eder.</a:t>
            </a:r>
          </a:p>
          <a:p>
            <a:pPr lvl="2"/>
            <a:r>
              <a:rPr lang="en-US" dirty="0"/>
              <a:t>1 = </a:t>
            </a:r>
            <a:r>
              <a:rPr lang="tr-TR" dirty="0"/>
              <a:t>tamamen </a:t>
            </a:r>
            <a:r>
              <a:rPr lang="tr-TR" dirty="0" err="1"/>
              <a:t>opak</a:t>
            </a:r>
            <a:r>
              <a:rPr lang="tr-TR" dirty="0"/>
              <a:t>,</a:t>
            </a:r>
            <a:r>
              <a:rPr lang="en-US" dirty="0"/>
              <a:t> 0 = </a:t>
            </a:r>
            <a:r>
              <a:rPr lang="tr-TR"/>
              <a:t>tamamen saydam</a:t>
            </a:r>
            <a:endParaRPr lang="en-US"/>
          </a:p>
          <a:p>
            <a:pPr lvl="1"/>
            <a:r>
              <a:rPr lang="en-US"/>
              <a:t>INDEX</a:t>
            </a:r>
          </a:p>
          <a:p>
            <a:pPr lvl="2"/>
            <a:r>
              <a:rPr lang="en-US"/>
              <a:t>İndekslenmiş renk belirleme tablosu kullanır.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6045052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17251</TotalTime>
  <Words>3627</Words>
  <Application>Microsoft Office PowerPoint</Application>
  <PresentationFormat>Ekran Gösterisi (4:3)</PresentationFormat>
  <Paragraphs>579</Paragraphs>
  <Slides>62</Slides>
  <Notes>40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StarSymbol</vt:lpstr>
      <vt:lpstr>Times</vt:lpstr>
      <vt:lpstr>Ofis Teması</vt:lpstr>
      <vt:lpstr>Bitmap Image</vt:lpstr>
      <vt:lpstr>BMB 3022 BİLGİSAYAR GRAFİKLERİ</vt:lpstr>
      <vt:lpstr>Koordinat Temsilleri</vt:lpstr>
      <vt:lpstr>Koordinat Temsilleri (Devam)</vt:lpstr>
      <vt:lpstr>Sağ El Düzeni ve Sol El Düzeni Koordinat Sistemi</vt:lpstr>
      <vt:lpstr>Görüntü Oluşturma</vt:lpstr>
      <vt:lpstr>Grafik Görüntüsü Oluşturma</vt:lpstr>
      <vt:lpstr>Görüntüler</vt:lpstr>
      <vt:lpstr>Görüntü Nedir?</vt:lpstr>
      <vt:lpstr>Renk</vt:lpstr>
      <vt:lpstr>RGB Renkler</vt:lpstr>
      <vt:lpstr>RGB Renk Kodlama</vt:lpstr>
      <vt:lpstr>Renk İndeksleme</vt:lpstr>
      <vt:lpstr>OpenGL Renk Atamaları</vt:lpstr>
      <vt:lpstr>OpenGL Renk Tabloları</vt:lpstr>
      <vt:lpstr>Tek veya Çift Tamponlama</vt:lpstr>
      <vt:lpstr>Tek veya Çift Tamponlama</vt:lpstr>
      <vt:lpstr>OpenGL Sözdizimi</vt:lpstr>
      <vt:lpstr>Grafik Değişkenleri ve Sabitleri</vt:lpstr>
      <vt:lpstr>OpenGL Sorgu Fonksiyonları</vt:lpstr>
      <vt:lpstr>OpenGL Sorgu Fonksiyonları: Örnekler</vt:lpstr>
      <vt:lpstr>OpenGL Ekran Koordinatları</vt:lpstr>
      <vt:lpstr>Kartezyen bir referans çerçevesi</vt:lpstr>
      <vt:lpstr>400 x 300 Gösterim Penceresi</vt:lpstr>
      <vt:lpstr>glOrtho2D() ve glViewport()</vt:lpstr>
      <vt:lpstr>Temel Grafik Fonksiyonları</vt:lpstr>
      <vt:lpstr>Grafik Çıktı Öğeleri</vt:lpstr>
      <vt:lpstr>Nokta ve Doğru Öğeleri</vt:lpstr>
      <vt:lpstr>Noktaları Çizdirme</vt:lpstr>
      <vt:lpstr>Noktaları Çizdirme (Örnek)</vt:lpstr>
      <vt:lpstr>Doğru Parçalarını Çizdirme</vt:lpstr>
      <vt:lpstr>Çizgi Parçalarını Çizdirme (Devam)</vt:lpstr>
      <vt:lpstr>Çember Çizimi</vt:lpstr>
      <vt:lpstr>Poligon</vt:lpstr>
      <vt:lpstr>Poligon</vt:lpstr>
      <vt:lpstr>Dejenere Poligon</vt:lpstr>
      <vt:lpstr>Konkav Poligon ve OpenGL</vt:lpstr>
      <vt:lpstr>Renk Dolu Alanlar</vt:lpstr>
      <vt:lpstr>Alan Doldurma Öğeleri</vt:lpstr>
      <vt:lpstr>Alan Doldurma Öğeleri</vt:lpstr>
      <vt:lpstr>GL_POLYGON</vt:lpstr>
      <vt:lpstr>GL_ TRIANGLES</vt:lpstr>
      <vt:lpstr>GL_TRIANGLE_STRIP</vt:lpstr>
      <vt:lpstr>GL_TRIANGLE_FAN</vt:lpstr>
      <vt:lpstr>GL_QUADS</vt:lpstr>
      <vt:lpstr>GL_QUAD_STRIP</vt:lpstr>
      <vt:lpstr>Kompleks Nesneler</vt:lpstr>
      <vt:lpstr>2B Grafik Örnekleri</vt:lpstr>
      <vt:lpstr>OpenGL Ana Profilde Grafik Çıktı Öğeleri</vt:lpstr>
      <vt:lpstr>OpenGL Etkinliğini Arttırma </vt:lpstr>
      <vt:lpstr>OpenGL Gösterim Listeleri</vt:lpstr>
      <vt:lpstr>Gösterim Listeleri: Hatırlatma</vt:lpstr>
      <vt:lpstr>Çekirdek Profili Çizim Fonksiyonları</vt:lpstr>
      <vt:lpstr>Çekirdek Profili Çizim Fonksiyonları</vt:lpstr>
      <vt:lpstr>OpenGL Sabit Fonksiyon Akış Hattı</vt:lpstr>
      <vt:lpstr>OpenGL Programlanabilir Fonksiyon Akış Hattı</vt:lpstr>
      <vt:lpstr>GLSL İlişkili Fonksiyonların Özeti</vt:lpstr>
      <vt:lpstr>Uyumluluk Profili Çıktı Öğeleri Fonksiyonları ve  İlgili İşlevlerin Özeti I</vt:lpstr>
      <vt:lpstr>Uyumluluk Profili Çıktı Öğeleri Fonksiyonları ve  İlgili İşlevlerin Özeti II</vt:lpstr>
      <vt:lpstr>Uyumluluk Profili Çıktı Öğeleri Fonksiyonları ve  İlgili İşlevlerin Özeti III</vt:lpstr>
      <vt:lpstr>Uyumluluk Profili Çıktı Öğeleri Fonksiyonları ve  İlgili İşlevlerin Özeti IV</vt:lpstr>
      <vt:lpstr>OpenGL Hata Kodları</vt:lpstr>
      <vt:lpstr>Lab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BMB 3013 BİLGİSAYAR GRAFİKLERİ</dc:title>
  <dc:creator>cnr</dc:creator>
  <cp:lastModifiedBy>Murat Berk Yetiştirir</cp:lastModifiedBy>
  <cp:revision>394</cp:revision>
  <dcterms:created xsi:type="dcterms:W3CDTF">2019-09-26T14:57:15Z</dcterms:created>
  <dcterms:modified xsi:type="dcterms:W3CDTF">2025-03-07T19:57:32Z</dcterms:modified>
</cp:coreProperties>
</file>